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256" r:id="rId3"/>
    <p:sldId id="291" r:id="rId4"/>
    <p:sldId id="258" r:id="rId5"/>
    <p:sldId id="259" r:id="rId6"/>
    <p:sldId id="280" r:id="rId7"/>
    <p:sldId id="281" r:id="rId8"/>
    <p:sldId id="282" r:id="rId9"/>
    <p:sldId id="283" r:id="rId10"/>
    <p:sldId id="284" r:id="rId11"/>
    <p:sldId id="285" r:id="rId12"/>
    <p:sldId id="286" r:id="rId13"/>
    <p:sldId id="287" r:id="rId14"/>
    <p:sldId id="288" r:id="rId15"/>
    <p:sldId id="289" r:id="rId16"/>
    <p:sldId id="269" r:id="rId17"/>
    <p:sldId id="260" r:id="rId18"/>
    <p:sldId id="270" r:id="rId19"/>
    <p:sldId id="297" r:id="rId20"/>
    <p:sldId id="292" r:id="rId21"/>
    <p:sldId id="295" r:id="rId22"/>
    <p:sldId id="294" r:id="rId23"/>
    <p:sldId id="293" r:id="rId24"/>
    <p:sldId id="296" r:id="rId25"/>
    <p:sldId id="272" r:id="rId26"/>
    <p:sldId id="278" r:id="rId27"/>
    <p:sldId id="273" r:id="rId28"/>
    <p:sldId id="274" r:id="rId29"/>
  </p:sldIdLst>
  <p:sldSz cx="6858000" cy="9144000" type="screen4x3"/>
  <p:notesSz cx="7102475" cy="9388475"/>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141"/>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03" autoAdjust="0"/>
    <p:restoredTop sz="94516" autoAdjust="0"/>
  </p:normalViewPr>
  <p:slideViewPr>
    <p:cSldViewPr>
      <p:cViewPr>
        <p:scale>
          <a:sx n="50" d="100"/>
          <a:sy n="50" d="100"/>
        </p:scale>
        <p:origin x="2700" y="138"/>
      </p:cViewPr>
      <p:guideLst>
        <p:guide orient="horz" pos="2880"/>
        <p:guide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s-MX" dirty="0"/>
          </a:p>
        </p:txBody>
      </p:sp>
      <p:sp>
        <p:nvSpPr>
          <p:cNvPr id="3" name="2 Marcador de fecha"/>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F8FCA639-E862-441D-885C-847B880EF997}" type="datetimeFigureOut">
              <a:rPr lang="es-MX" smtClean="0"/>
              <a:t>07/06/2018</a:t>
            </a:fld>
            <a:endParaRPr lang="es-MX" dirty="0"/>
          </a:p>
        </p:txBody>
      </p:sp>
      <p:sp>
        <p:nvSpPr>
          <p:cNvPr id="4" name="3 Marcador de imagen de diapositiva"/>
          <p:cNvSpPr>
            <a:spLocks noGrp="1" noRot="1" noChangeAspect="1"/>
          </p:cNvSpPr>
          <p:nvPr>
            <p:ph type="sldImg" idx="2"/>
          </p:nvPr>
        </p:nvSpPr>
        <p:spPr>
          <a:xfrm>
            <a:off x="2232025" y="704850"/>
            <a:ext cx="2638425" cy="3519488"/>
          </a:xfrm>
          <a:prstGeom prst="rect">
            <a:avLst/>
          </a:prstGeom>
          <a:noFill/>
          <a:ln w="12700">
            <a:solidFill>
              <a:prstClr val="black"/>
            </a:solidFill>
          </a:ln>
        </p:spPr>
        <p:txBody>
          <a:bodyPr vert="horz" lIns="94229" tIns="47114" rIns="94229" bIns="47114" rtlCol="0" anchor="ctr"/>
          <a:lstStyle/>
          <a:p>
            <a:endParaRPr lang="es-MX" dirty="0"/>
          </a:p>
        </p:txBody>
      </p:sp>
      <p:sp>
        <p:nvSpPr>
          <p:cNvPr id="5" name="4 Marcador de notas"/>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CB3F5263-A16C-4B4A-A147-46741EB53CCD}" type="slidenum">
              <a:rPr lang="es-MX" smtClean="0"/>
              <a:t>‹Nº›</a:t>
            </a:fld>
            <a:endParaRPr lang="es-MX" dirty="0"/>
          </a:p>
        </p:txBody>
      </p:sp>
    </p:spTree>
    <p:extLst>
      <p:ext uri="{BB962C8B-B14F-4D97-AF65-F5344CB8AC3E}">
        <p14:creationId xmlns:p14="http://schemas.microsoft.com/office/powerpoint/2010/main" val="4157220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CB3F5263-A16C-4B4A-A147-46741EB53CCD}" type="slidenum">
              <a:rPr lang="es-MX" smtClean="0"/>
              <a:t>1</a:t>
            </a:fld>
            <a:endParaRPr lang="es-MX" dirty="0"/>
          </a:p>
        </p:txBody>
      </p:sp>
    </p:spTree>
    <p:extLst>
      <p:ext uri="{BB962C8B-B14F-4D97-AF65-F5344CB8AC3E}">
        <p14:creationId xmlns:p14="http://schemas.microsoft.com/office/powerpoint/2010/main" val="2876913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514350" y="2840568"/>
            <a:ext cx="5829300" cy="1960033"/>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3AA33446-DC50-4521-A295-6B3E364F11A0}"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04D9A2-EA90-40D6-B98A-B85CA0E130B9}" type="slidenum">
              <a:rPr lang="es-MX" smtClean="0"/>
              <a:t>‹Nº›</a:t>
            </a:fld>
            <a:endParaRPr lang="es-MX" dirty="0"/>
          </a:p>
        </p:txBody>
      </p:sp>
    </p:spTree>
    <p:extLst>
      <p:ext uri="{BB962C8B-B14F-4D97-AF65-F5344CB8AC3E}">
        <p14:creationId xmlns:p14="http://schemas.microsoft.com/office/powerpoint/2010/main" val="33376402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10751E5A-C9A8-4FC5-80CB-720F89701AD8}" type="datetime1">
              <a:rPr lang="es-MX" smtClean="0"/>
              <a:t>07/06/2018</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63571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E76C62A5-1DF1-4851-A405-E55E154F641E}" type="datetime1">
              <a:rPr lang="es-MX" smtClean="0"/>
              <a:t>07/06/2018</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432394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DA1C4FF-F16D-4C6C-BC94-4B567598A0A5}" type="datetime1">
              <a:rPr lang="es-MX" smtClean="0"/>
              <a:t>07/06/2018</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11927441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342900" y="364067"/>
            <a:ext cx="2256235" cy="154940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FB965A8-77A7-4646-87ED-82E5C09E5B14}" type="datetime1">
              <a:rPr lang="es-MX" smtClean="0"/>
              <a:t>07/06/2018</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3230207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344216" y="6400800"/>
            <a:ext cx="4114800" cy="755651"/>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D124691F-92A3-4023-91C4-D773DB90DD20}" type="datetime1">
              <a:rPr lang="es-MX" smtClean="0"/>
              <a:t>07/06/2018</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14614202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FA26A2C1-9C3F-4D42-AE15-8C7FEA482159}"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2380179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4972050" y="366185"/>
            <a:ext cx="1543050" cy="7802033"/>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342900" y="366185"/>
            <a:ext cx="4514850" cy="780203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CE1E2831-8A4E-4235-AD14-5C57517781A3}"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700269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AF9A45B8-4AC6-459B-98BE-FE0B157F8917}"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04D9A2-EA90-40D6-B98A-B85CA0E130B9}" type="slidenum">
              <a:rPr lang="es-MX" smtClean="0"/>
              <a:t>‹Nº›</a:t>
            </a:fld>
            <a:endParaRPr lang="es-MX" dirty="0"/>
          </a:p>
        </p:txBody>
      </p:sp>
    </p:spTree>
    <p:extLst>
      <p:ext uri="{BB962C8B-B14F-4D97-AF65-F5344CB8AC3E}">
        <p14:creationId xmlns:p14="http://schemas.microsoft.com/office/powerpoint/2010/main" val="3678647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41735" y="5875867"/>
            <a:ext cx="5829300" cy="1816100"/>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05DC38DC-8A3B-4B71-8177-DC1BFE52A34B}"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D704D9A2-EA90-40D6-B98A-B85CA0E130B9}" type="slidenum">
              <a:rPr lang="es-MX" smtClean="0"/>
              <a:t>‹Nº›</a:t>
            </a:fld>
            <a:endParaRPr lang="es-MX" dirty="0"/>
          </a:p>
        </p:txBody>
      </p:sp>
    </p:spTree>
    <p:extLst>
      <p:ext uri="{BB962C8B-B14F-4D97-AF65-F5344CB8AC3E}">
        <p14:creationId xmlns:p14="http://schemas.microsoft.com/office/powerpoint/2010/main" val="362809685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473DAA55-CC3E-4BAE-9C84-4AA87EAB92A9}" type="datetime1">
              <a:rPr lang="es-MX" smtClean="0"/>
              <a:t>07/06/2018</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D704D9A2-EA90-40D6-B98A-B85CA0E130B9}" type="slidenum">
              <a:rPr lang="es-MX" smtClean="0"/>
              <a:t>‹Nº›</a:t>
            </a:fld>
            <a:endParaRPr lang="es-MX" dirty="0"/>
          </a:p>
        </p:txBody>
      </p:sp>
    </p:spTree>
    <p:extLst>
      <p:ext uri="{BB962C8B-B14F-4D97-AF65-F5344CB8AC3E}">
        <p14:creationId xmlns:p14="http://schemas.microsoft.com/office/powerpoint/2010/main" val="11559637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C5C1B351-285E-4FF2-8C44-83987DBFD4B3}" type="datetime1">
              <a:rPr lang="es-MX" smtClean="0"/>
              <a:t>07/06/2018</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D704D9A2-EA90-40D6-B98A-B85CA0E130B9}" type="slidenum">
              <a:rPr lang="es-MX" smtClean="0"/>
              <a:t>‹Nº›</a:t>
            </a:fld>
            <a:endParaRPr lang="es-MX" dirty="0"/>
          </a:p>
        </p:txBody>
      </p:sp>
      <p:pic>
        <p:nvPicPr>
          <p:cNvPr id="12" name="11 Imagen"/>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0" y="0"/>
            <a:ext cx="6830641" cy="9144000"/>
          </a:xfrm>
          <a:prstGeom prst="rect">
            <a:avLst/>
          </a:prstGeom>
        </p:spPr>
      </p:pic>
    </p:spTree>
    <p:extLst>
      <p:ext uri="{BB962C8B-B14F-4D97-AF65-F5344CB8AC3E}">
        <p14:creationId xmlns:p14="http://schemas.microsoft.com/office/powerpoint/2010/main" val="327318493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514350" y="2840568"/>
            <a:ext cx="5829300" cy="1960033"/>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EE344DC9-5E53-4F5C-96BA-81BB59E232B1}"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179217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5D756500-E6F1-4871-9417-26106949A64F}"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326176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541735" y="5875867"/>
            <a:ext cx="5829300" cy="1816100"/>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C239911A-2353-4D43-818D-688151E332A1}" type="datetime1">
              <a:rPr lang="es-MX" smtClean="0"/>
              <a:t>07/06/2018</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291244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F16F3052-5662-41E8-B21C-D816EA6C7843}" type="datetime1">
              <a:rPr lang="es-MX" smtClean="0"/>
              <a:t>07/06/2018</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69DD62D0-1A9F-44ED-9CAA-A0E21D54202E}" type="slidenum">
              <a:rPr lang="es-MX" smtClean="0"/>
              <a:t>‹Nº›</a:t>
            </a:fld>
            <a:endParaRPr lang="es-MX" dirty="0"/>
          </a:p>
        </p:txBody>
      </p:sp>
    </p:spTree>
    <p:extLst>
      <p:ext uri="{BB962C8B-B14F-4D97-AF65-F5344CB8AC3E}">
        <p14:creationId xmlns:p14="http://schemas.microsoft.com/office/powerpoint/2010/main" val="27969250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s-ES" dirty="0" smtClean="0"/>
              <a:t>Haga clic para modificar el estilo de título del patrón</a:t>
            </a:r>
            <a:endParaRPr lang="es-MX" dirty="0"/>
          </a:p>
        </p:txBody>
      </p:sp>
      <p:sp>
        <p:nvSpPr>
          <p:cNvPr id="3" name="2 Marcador de texto"/>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96DD85BC-095A-4A3C-B348-9E780083BFB1}" type="datetime1">
              <a:rPr lang="es-MX" smtClean="0"/>
              <a:t>07/06/2018</a:t>
            </a:fld>
            <a:endParaRPr lang="es-MX" dirty="0"/>
          </a:p>
        </p:txBody>
      </p:sp>
      <p:sp>
        <p:nvSpPr>
          <p:cNvPr id="5" name="4 Marcador de pie de página"/>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704D9A2-EA90-40D6-B98A-B85CA0E130B9}" type="slidenum">
              <a:rPr lang="es-MX" smtClean="0"/>
              <a:t>‹Nº›</a:t>
            </a:fld>
            <a:endParaRPr lang="es-MX" dirty="0"/>
          </a:p>
        </p:txBody>
      </p:sp>
      <p:pic>
        <p:nvPicPr>
          <p:cNvPr id="7" name="6 Imagen"/>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384" y="0"/>
            <a:ext cx="6885384" cy="9144000"/>
          </a:xfrm>
          <a:prstGeom prst="rect">
            <a:avLst/>
          </a:prstGeom>
        </p:spPr>
      </p:pic>
    </p:spTree>
    <p:extLst>
      <p:ext uri="{BB962C8B-B14F-4D97-AF65-F5344CB8AC3E}">
        <p14:creationId xmlns:p14="http://schemas.microsoft.com/office/powerpoint/2010/main" val="51898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FA4A316-CE7F-4A37-B391-4E8249923FCA}" type="datetime1">
              <a:rPr lang="es-MX" smtClean="0"/>
              <a:t>07/06/2018</a:t>
            </a:fld>
            <a:endParaRPr lang="es-MX" dirty="0"/>
          </a:p>
        </p:txBody>
      </p:sp>
      <p:sp>
        <p:nvSpPr>
          <p:cNvPr id="5" name="4 Marcador de pie de página"/>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69DD62D0-1A9F-44ED-9CAA-A0E21D54202E}" type="slidenum">
              <a:rPr lang="es-MX" smtClean="0"/>
              <a:t>‹Nº›</a:t>
            </a:fld>
            <a:endParaRPr lang="es-MX" dirty="0"/>
          </a:p>
        </p:txBody>
      </p:sp>
    </p:spTree>
    <p:extLst>
      <p:ext uri="{BB962C8B-B14F-4D97-AF65-F5344CB8AC3E}">
        <p14:creationId xmlns:p14="http://schemas.microsoft.com/office/powerpoint/2010/main" val="30358242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28.png"/><Relationship Id="rId26" Type="http://schemas.openxmlformats.org/officeDocument/2006/relationships/image" Target="../media/image50.png"/><Relationship Id="rId39" Type="http://schemas.openxmlformats.org/officeDocument/2006/relationships/image" Target="../media/image63.png"/><Relationship Id="rId3" Type="http://schemas.openxmlformats.org/officeDocument/2006/relationships/image" Target="../media/image29.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oleObject" Target="../embeddings/oleObject1.bin"/><Relationship Id="rId25" Type="http://schemas.openxmlformats.org/officeDocument/2006/relationships/image" Target="../media/image49.jpe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image" Target="../media/image42.png"/><Relationship Id="rId20" Type="http://schemas.openxmlformats.org/officeDocument/2006/relationships/image" Target="../media/image44.png"/><Relationship Id="rId29" Type="http://schemas.openxmlformats.org/officeDocument/2006/relationships/image" Target="../media/image53.png"/><Relationship Id="rId41" Type="http://schemas.openxmlformats.org/officeDocument/2006/relationships/image" Target="../media/image65.jpeg"/><Relationship Id="rId1" Type="http://schemas.openxmlformats.org/officeDocument/2006/relationships/vmlDrawing" Target="../drawings/vmlDrawing1.vml"/><Relationship Id="rId6" Type="http://schemas.openxmlformats.org/officeDocument/2006/relationships/image" Target="../media/image32.jpeg"/><Relationship Id="rId11" Type="http://schemas.openxmlformats.org/officeDocument/2006/relationships/image" Target="../media/image37.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jpeg"/><Relationship Id="rId36" Type="http://schemas.openxmlformats.org/officeDocument/2006/relationships/image" Target="../media/image60.png"/><Relationship Id="rId10" Type="http://schemas.openxmlformats.org/officeDocument/2006/relationships/image" Target="../media/image36.png"/><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emf"/><Relationship Id="rId22" Type="http://schemas.openxmlformats.org/officeDocument/2006/relationships/image" Target="../media/image46.png"/><Relationship Id="rId27" Type="http://schemas.openxmlformats.org/officeDocument/2006/relationships/image" Target="../media/image51.jpe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image" Target="../media/image69.jpeg"/><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3.gif"/><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jpe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jpe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980728" y="2915816"/>
            <a:ext cx="4860540" cy="2058256"/>
          </a:xfrm>
          <a:prstGeom prst="rect">
            <a:avLst/>
          </a:prstGeom>
        </p:spPr>
        <p:txBody>
          <a:bodyPr wrap="square">
            <a:spAutoFit/>
          </a:bodyPr>
          <a:lstStyle/>
          <a:p>
            <a:pPr algn="ctr">
              <a:lnSpc>
                <a:spcPct val="115000"/>
              </a:lnSpc>
            </a:pPr>
            <a:r>
              <a:rPr lang="es-ES" sz="28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CURRÍCULA EMPRESARIAL </a:t>
            </a:r>
          </a:p>
          <a:p>
            <a:pPr algn="ctr">
              <a:lnSpc>
                <a:spcPct val="115000"/>
              </a:lnSpc>
            </a:pPr>
            <a:r>
              <a:rPr lang="es-ES" sz="28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Y  </a:t>
            </a:r>
          </a:p>
          <a:p>
            <a:pPr algn="ctr">
              <a:lnSpc>
                <a:spcPct val="115000"/>
              </a:lnSpc>
            </a:pPr>
            <a:r>
              <a:rPr lang="es-ES" sz="28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CARTA</a:t>
            </a:r>
          </a:p>
          <a:p>
            <a:pPr algn="ctr">
              <a:lnSpc>
                <a:spcPct val="115000"/>
              </a:lnSpc>
            </a:pPr>
            <a:r>
              <a:rPr lang="es-ES" sz="28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DE SERVICIOS</a:t>
            </a:r>
            <a:endParaRPr lang="es-ES" sz="2800" b="1" dirty="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endParaRPr>
          </a:p>
        </p:txBody>
      </p:sp>
      <p:sp>
        <p:nvSpPr>
          <p:cNvPr id="3" name="2 CuadroTexto"/>
          <p:cNvSpPr txBox="1"/>
          <p:nvPr/>
        </p:nvSpPr>
        <p:spPr>
          <a:xfrm>
            <a:off x="4653136" y="8153236"/>
            <a:ext cx="2376264" cy="523220"/>
          </a:xfrm>
          <a:prstGeom prst="rect">
            <a:avLst/>
          </a:prstGeom>
          <a:noFill/>
        </p:spPr>
        <p:txBody>
          <a:bodyPr wrap="square" rtlCol="0">
            <a:spAutoFit/>
          </a:bodyPr>
          <a:lstStyle/>
          <a:p>
            <a:r>
              <a:rPr lang="es-MX" sz="28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2018</a:t>
            </a:r>
            <a:endParaRPr lang="es-MX" sz="2800" b="1" dirty="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endParaRPr>
          </a:p>
        </p:txBody>
      </p:sp>
    </p:spTree>
    <p:extLst>
      <p:ext uri="{BB962C8B-B14F-4D97-AF65-F5344CB8AC3E}">
        <p14:creationId xmlns:p14="http://schemas.microsoft.com/office/powerpoint/2010/main" val="1716239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836712" y="1475070"/>
            <a:ext cx="5760640" cy="3662541"/>
          </a:xfrm>
          <a:prstGeom prst="rect">
            <a:avLst/>
          </a:prstGeom>
        </p:spPr>
        <p:txBody>
          <a:bodyPr wrap="square">
            <a:spAutoFit/>
          </a:bodyPr>
          <a:lstStyle/>
          <a:p>
            <a:r>
              <a:rPr lang="es-MX" sz="1400" b="1" dirty="0" smtClean="0">
                <a:solidFill>
                  <a:srgbClr val="843F06"/>
                </a:solidFill>
                <a:latin typeface="Perpetua" panose="02020502060401020303" pitchFamily="18" charset="0"/>
                <a:ea typeface="Times New Roman"/>
                <a:cs typeface="Times New Roman"/>
              </a:rPr>
              <a:t>4. Administración Publica. IAF</a:t>
            </a:r>
            <a:r>
              <a:rPr lang="es-MX" sz="1400" b="1" dirty="0">
                <a:solidFill>
                  <a:srgbClr val="843F06"/>
                </a:solidFill>
                <a:latin typeface="Perpetua" panose="02020502060401020303" pitchFamily="18" charset="0"/>
                <a:ea typeface="Times New Roman"/>
                <a:cs typeface="Times New Roman"/>
              </a:rPr>
              <a:t>: </a:t>
            </a:r>
            <a:r>
              <a:rPr lang="es-MX" sz="1400" b="1" dirty="0" smtClean="0">
                <a:solidFill>
                  <a:srgbClr val="843F06"/>
                </a:solidFill>
                <a:latin typeface="Perpetua" panose="02020502060401020303" pitchFamily="18" charset="0"/>
                <a:ea typeface="Times New Roman"/>
                <a:cs typeface="Times New Roman"/>
              </a:rPr>
              <a:t>36</a:t>
            </a:r>
          </a:p>
          <a:p>
            <a:pPr algn="ctr"/>
            <a:endParaRPr lang="es-MX" sz="1400" dirty="0" smtClean="0">
              <a:solidFill>
                <a:srgbClr val="843F06"/>
              </a:solidFill>
              <a:latin typeface="Century Gothic"/>
              <a:ea typeface="Times New Roman"/>
              <a:cs typeface="Times New Roman"/>
            </a:endParaRPr>
          </a:p>
          <a:p>
            <a:pPr algn="just"/>
            <a:r>
              <a:rPr lang="es-MX" sz="1200" dirty="0" smtClean="0">
                <a:solidFill>
                  <a:srgbClr val="843F06"/>
                </a:solidFill>
                <a:latin typeface="Perpetua" panose="02020502060401020303" pitchFamily="18" charset="0"/>
                <a:ea typeface="Times New Roman"/>
                <a:cs typeface="Times New Roman"/>
              </a:rPr>
              <a:t>En este sector se certifica al Gobierno Federal, Estatal, Municipal, así como organismos descentralizados, desconcentrados y paraestatales.</a:t>
            </a:r>
          </a:p>
          <a:p>
            <a:pPr algn="ctr"/>
            <a:endParaRPr lang="es-MX" sz="1200" dirty="0">
              <a:solidFill>
                <a:srgbClr val="843F06"/>
              </a:solidFill>
              <a:latin typeface="Perpetua" panose="02020502060401020303" pitchFamily="18" charset="0"/>
              <a:ea typeface="Times New Roman"/>
              <a:cs typeface="Times New Roman"/>
            </a:endParaRPr>
          </a:p>
          <a:p>
            <a:pPr marL="171450" indent="-171450" algn="just">
              <a:buFont typeface="Arial" panose="020B0604020202020204" pitchFamily="34" charset="0"/>
              <a:buChar char="•"/>
            </a:pPr>
            <a:r>
              <a:rPr lang="es-MX" sz="1200" dirty="0" smtClean="0">
                <a:solidFill>
                  <a:srgbClr val="843F06"/>
                </a:solidFill>
                <a:latin typeface="Perpetua" panose="02020502060401020303" pitchFamily="18" charset="0"/>
                <a:ea typeface="Times New Roman"/>
                <a:cs typeface="Times New Roman"/>
              </a:rPr>
              <a:t>Administración </a:t>
            </a:r>
            <a:r>
              <a:rPr lang="es-MX" sz="1200" dirty="0">
                <a:solidFill>
                  <a:srgbClr val="843F06"/>
                </a:solidFill>
                <a:latin typeface="Perpetua" panose="02020502060401020303" pitchFamily="18" charset="0"/>
                <a:ea typeface="Times New Roman"/>
                <a:cs typeface="Times New Roman"/>
              </a:rPr>
              <a:t>Pública y defensa; Seguridad Social obligatoria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Administración Pública y de la política económica y social</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generales de la Administración Pública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Regulación de las actividades sanitarias, educativas y culturales y otros servicios sociales, excepto</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Seguridad Social</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Regulación de la actividad económica y contribución a su mayor eficiencia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Prestación de servicios a la comunidad en general</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Asuntos exteriores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Defensa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Justicia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Orden público y de seguridad</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Protección civil</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Seguridad Social obligatoria</a:t>
            </a:r>
          </a:p>
          <a:p>
            <a:pPr algn="ctr"/>
            <a:r>
              <a:rPr lang="es-MX" sz="1200" dirty="0" smtClean="0">
                <a:solidFill>
                  <a:srgbClr val="843F06"/>
                </a:solidFill>
                <a:latin typeface="Perpetua" panose="02020502060401020303" pitchFamily="18" charset="0"/>
                <a:ea typeface="Times New Roman"/>
                <a:cs typeface="Times New Roman"/>
              </a:rPr>
              <a:t> </a:t>
            </a:r>
            <a:endParaRPr lang="es-MX" sz="1200" dirty="0">
              <a:solidFill>
                <a:srgbClr val="843F06"/>
              </a:solidFill>
              <a:latin typeface="Perpetua" panose="02020502060401020303" pitchFamily="18" charset="0"/>
              <a:ea typeface="Times New Roman"/>
              <a:cs typeface="Times New Roman"/>
            </a:endParaRP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696" y="6372200"/>
            <a:ext cx="5543992"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578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052736" y="1383903"/>
            <a:ext cx="3331949" cy="307777"/>
          </a:xfrm>
          <a:prstGeom prst="rect">
            <a:avLst/>
          </a:prstGeom>
        </p:spPr>
        <p:txBody>
          <a:bodyPr wrap="square">
            <a:spAutoFit/>
          </a:bodyPr>
          <a:lstStyle/>
          <a:p>
            <a:r>
              <a:rPr lang="es-MX" sz="1400" b="1" dirty="0" smtClean="0">
                <a:solidFill>
                  <a:srgbClr val="843F06"/>
                </a:solidFill>
                <a:latin typeface="Perpetua" panose="02020502060401020303" pitchFamily="18" charset="0"/>
                <a:ea typeface="Times New Roman"/>
                <a:cs typeface="Times New Roman"/>
              </a:rPr>
              <a:t>5. Educación </a:t>
            </a:r>
            <a:r>
              <a:rPr lang="es-MX" sz="1400" b="1" dirty="0" smtClean="0">
                <a:solidFill>
                  <a:srgbClr val="843F06"/>
                </a:solidFill>
                <a:latin typeface="Perpetua" panose="02020502060401020303" pitchFamily="18" charset="0"/>
                <a:ea typeface="Times New Roman"/>
                <a:cs typeface="Times New Roman"/>
              </a:rPr>
              <a:t>. </a:t>
            </a:r>
            <a:r>
              <a:rPr lang="es-MX" sz="1400" b="1" dirty="0" smtClean="0">
                <a:solidFill>
                  <a:srgbClr val="843F06"/>
                </a:solidFill>
                <a:latin typeface="Perpetua" panose="02020502060401020303" pitchFamily="18" charset="0"/>
                <a:ea typeface="Times New Roman"/>
                <a:cs typeface="Times New Roman"/>
              </a:rPr>
              <a:t>IAF</a:t>
            </a:r>
            <a:r>
              <a:rPr lang="es-MX" sz="1400" b="1" dirty="0">
                <a:solidFill>
                  <a:srgbClr val="843F06"/>
                </a:solidFill>
                <a:latin typeface="Perpetua" panose="02020502060401020303" pitchFamily="18" charset="0"/>
                <a:ea typeface="Times New Roman"/>
                <a:cs typeface="Times New Roman"/>
              </a:rPr>
              <a:t>: </a:t>
            </a:r>
            <a:r>
              <a:rPr lang="es-MX" sz="1400" b="1" dirty="0" smtClean="0">
                <a:solidFill>
                  <a:srgbClr val="843F06"/>
                </a:solidFill>
                <a:latin typeface="Perpetua" panose="02020502060401020303" pitchFamily="18" charset="0"/>
                <a:ea typeface="Times New Roman"/>
                <a:cs typeface="Times New Roman"/>
              </a:rPr>
              <a:t>37</a:t>
            </a:r>
            <a:endParaRPr lang="es-MX" sz="1400" b="1" dirty="0">
              <a:solidFill>
                <a:srgbClr val="843F06"/>
              </a:solidFill>
              <a:latin typeface="Perpetua" panose="02020502060401020303" pitchFamily="18" charset="0"/>
              <a:ea typeface="Times New Roman"/>
              <a:cs typeface="Times New Roman"/>
            </a:endParaRPr>
          </a:p>
        </p:txBody>
      </p:sp>
      <p:sp>
        <p:nvSpPr>
          <p:cNvPr id="5" name="4 CuadroTexto"/>
          <p:cNvSpPr txBox="1"/>
          <p:nvPr/>
        </p:nvSpPr>
        <p:spPr>
          <a:xfrm>
            <a:off x="792510" y="1835696"/>
            <a:ext cx="5616624" cy="3170099"/>
          </a:xfrm>
          <a:prstGeom prst="rect">
            <a:avLst/>
          </a:prstGeom>
          <a:noFill/>
        </p:spPr>
        <p:txBody>
          <a:bodyPr wrap="square" rtlCol="0">
            <a:spAutoFit/>
          </a:bodyPr>
          <a:lstStyle/>
          <a:p>
            <a:pPr algn="just"/>
            <a:r>
              <a:rPr lang="es-MX" sz="1400" dirty="0" smtClean="0">
                <a:solidFill>
                  <a:srgbClr val="843F06"/>
                </a:solidFill>
                <a:latin typeface="Perpetua" panose="02020502060401020303" pitchFamily="18" charset="0"/>
                <a:ea typeface="Times New Roman"/>
                <a:cs typeface="Times New Roman"/>
              </a:rPr>
              <a:t>Este sector incluye desde la </a:t>
            </a:r>
            <a:r>
              <a:rPr lang="es-MX" sz="1400" dirty="0">
                <a:solidFill>
                  <a:srgbClr val="843F06"/>
                </a:solidFill>
                <a:latin typeface="Perpetua" panose="02020502060401020303" pitchFamily="18" charset="0"/>
                <a:ea typeface="Times New Roman"/>
                <a:cs typeface="Times New Roman"/>
              </a:rPr>
              <a:t>educación de cualquier nivel </a:t>
            </a:r>
            <a:r>
              <a:rPr lang="es-MX" sz="1400" dirty="0" smtClean="0">
                <a:solidFill>
                  <a:srgbClr val="843F06"/>
                </a:solidFill>
                <a:latin typeface="Perpetua" panose="02020502060401020303" pitchFamily="18" charset="0"/>
                <a:ea typeface="Times New Roman"/>
                <a:cs typeface="Times New Roman"/>
              </a:rPr>
              <a:t>inicial hasta el nivel de doctorado  </a:t>
            </a:r>
            <a:r>
              <a:rPr lang="es-MX" sz="1400" dirty="0">
                <a:solidFill>
                  <a:srgbClr val="843F06"/>
                </a:solidFill>
                <a:latin typeface="Perpetua" panose="02020502060401020303" pitchFamily="18" charset="0"/>
                <a:ea typeface="Times New Roman"/>
                <a:cs typeface="Times New Roman"/>
              </a:rPr>
              <a:t>para cualquier profesión. Se puede impartir de forma oral y escrita, tanto en aulas como por radio, televisión, internet, correspondencia o a domicilio.</a:t>
            </a:r>
          </a:p>
          <a:p>
            <a:pPr algn="just"/>
            <a:endParaRPr lang="es-MX" sz="1400" dirty="0" smtClean="0">
              <a:solidFill>
                <a:srgbClr val="843F06"/>
              </a:solidFill>
              <a:latin typeface="Perpetua" panose="02020502060401020303" pitchFamily="18" charset="0"/>
              <a:ea typeface="Times New Roman"/>
              <a:cs typeface="Times New Roman"/>
            </a:endParaRPr>
          </a:p>
          <a:p>
            <a:pPr algn="just"/>
            <a:r>
              <a:rPr lang="es-MX" sz="1400" dirty="0" smtClean="0">
                <a:solidFill>
                  <a:srgbClr val="843F06"/>
                </a:solidFill>
                <a:latin typeface="Perpetua" panose="02020502060401020303" pitchFamily="18" charset="0"/>
                <a:ea typeface="Times New Roman"/>
                <a:cs typeface="Times New Roman"/>
              </a:rPr>
              <a:t>Comprende </a:t>
            </a:r>
            <a:r>
              <a:rPr lang="es-MX" sz="1400" dirty="0">
                <a:solidFill>
                  <a:srgbClr val="843F06"/>
                </a:solidFill>
                <a:latin typeface="Perpetua" panose="02020502060401020303" pitchFamily="18" charset="0"/>
                <a:ea typeface="Times New Roman"/>
                <a:cs typeface="Times New Roman"/>
              </a:rPr>
              <a:t>tanto la educación impartida por las diferentes instituciones del sistema educativo normal, en todos sus niveles, como la educación a adultos, programas de alfabetización, etc. También se incluyen en los niveles correspondientes las escuelas y academias militares, las escuelas en centros penitenciarios, </a:t>
            </a:r>
            <a:r>
              <a:rPr lang="es-MX" sz="1400" dirty="0" smtClean="0">
                <a:solidFill>
                  <a:srgbClr val="843F06"/>
                </a:solidFill>
                <a:latin typeface="Perpetua" panose="02020502060401020303" pitchFamily="18" charset="0"/>
                <a:ea typeface="Times New Roman"/>
                <a:cs typeface="Times New Roman"/>
              </a:rPr>
              <a:t>la </a:t>
            </a:r>
            <a:r>
              <a:rPr lang="es-MX" sz="1400" dirty="0">
                <a:solidFill>
                  <a:srgbClr val="843F06"/>
                </a:solidFill>
                <a:latin typeface="Perpetua" panose="02020502060401020303" pitchFamily="18" charset="0"/>
                <a:ea typeface="Times New Roman"/>
                <a:cs typeface="Times New Roman"/>
              </a:rPr>
              <a:t>educación especial, de alumnos con discapacidades físicas y mentales.</a:t>
            </a:r>
          </a:p>
          <a:p>
            <a:pPr algn="just"/>
            <a:endParaRPr lang="es-MX" sz="1400" dirty="0" smtClean="0">
              <a:solidFill>
                <a:srgbClr val="843F06"/>
              </a:solidFill>
              <a:latin typeface="Perpetua" panose="02020502060401020303" pitchFamily="18" charset="0"/>
              <a:ea typeface="Times New Roman"/>
              <a:cs typeface="Times New Roman"/>
            </a:endParaRPr>
          </a:p>
          <a:p>
            <a:pPr algn="just"/>
            <a:r>
              <a:rPr lang="es-MX" sz="1400" dirty="0" smtClean="0">
                <a:solidFill>
                  <a:srgbClr val="843F06"/>
                </a:solidFill>
                <a:latin typeface="Perpetua" panose="02020502060401020303" pitchFamily="18" charset="0"/>
                <a:ea typeface="Times New Roman"/>
                <a:cs typeface="Times New Roman"/>
              </a:rPr>
              <a:t>Este sector también incluye </a:t>
            </a:r>
            <a:r>
              <a:rPr lang="es-MX" sz="1400" dirty="0">
                <a:solidFill>
                  <a:srgbClr val="843F06"/>
                </a:solidFill>
                <a:latin typeface="Perpetua" panose="02020502060401020303" pitchFamily="18" charset="0"/>
                <a:ea typeface="Times New Roman"/>
                <a:cs typeface="Times New Roman"/>
              </a:rPr>
              <a:t>la educación relacionada principalmente con el deporte y las actividades recreativas, como el tenis y el golf y las actividades de apoyo a la educación.</a:t>
            </a:r>
          </a:p>
          <a:p>
            <a:endParaRPr lang="es-MX" dirty="0"/>
          </a:p>
        </p:txBody>
      </p:sp>
      <p:pic>
        <p:nvPicPr>
          <p:cNvPr id="6" name="Picture 6"/>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8455" t="34093" r="28218" b="43178"/>
          <a:stretch/>
        </p:blipFill>
        <p:spPr bwMode="auto">
          <a:xfrm>
            <a:off x="792510" y="4716016"/>
            <a:ext cx="5084762" cy="1170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696" y="5940152"/>
            <a:ext cx="5184576" cy="227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2456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124744" y="1341512"/>
            <a:ext cx="3888432" cy="307777"/>
          </a:xfrm>
          <a:prstGeom prst="rect">
            <a:avLst/>
          </a:prstGeom>
        </p:spPr>
        <p:txBody>
          <a:bodyPr wrap="square">
            <a:spAutoFit/>
          </a:bodyPr>
          <a:lstStyle/>
          <a:p>
            <a:r>
              <a:rPr lang="es-MX" sz="1400" b="1" dirty="0" smtClean="0">
                <a:solidFill>
                  <a:srgbClr val="843F06"/>
                </a:solidFill>
                <a:latin typeface="Perpetua" panose="02020502060401020303" pitchFamily="18" charset="0"/>
                <a:ea typeface="Times New Roman"/>
                <a:cs typeface="Times New Roman"/>
              </a:rPr>
              <a:t>6. Salud y asistencia social.  IAF</a:t>
            </a:r>
            <a:r>
              <a:rPr lang="es-MX" sz="1400" b="1" dirty="0">
                <a:solidFill>
                  <a:srgbClr val="843F06"/>
                </a:solidFill>
                <a:latin typeface="Perpetua" panose="02020502060401020303" pitchFamily="18" charset="0"/>
                <a:ea typeface="Times New Roman"/>
                <a:cs typeface="Times New Roman"/>
              </a:rPr>
              <a:t>: </a:t>
            </a:r>
            <a:r>
              <a:rPr lang="es-MX" sz="1400" b="1" dirty="0" smtClean="0">
                <a:solidFill>
                  <a:srgbClr val="843F06"/>
                </a:solidFill>
                <a:latin typeface="Perpetua" panose="02020502060401020303" pitchFamily="18" charset="0"/>
                <a:ea typeface="Times New Roman"/>
                <a:cs typeface="Times New Roman"/>
              </a:rPr>
              <a:t>38</a:t>
            </a:r>
            <a:endParaRPr lang="es-MX" sz="1400" dirty="0">
              <a:solidFill>
                <a:srgbClr val="843F06"/>
              </a:solidFill>
              <a:latin typeface="Perpetua" panose="02020502060401020303" pitchFamily="18" charset="0"/>
              <a:ea typeface="Times New Roman"/>
              <a:cs typeface="Times New Roman"/>
            </a:endParaRPr>
          </a:p>
        </p:txBody>
      </p:sp>
      <p:sp>
        <p:nvSpPr>
          <p:cNvPr id="5" name="4 CuadroTexto"/>
          <p:cNvSpPr txBox="1"/>
          <p:nvPr/>
        </p:nvSpPr>
        <p:spPr>
          <a:xfrm>
            <a:off x="792510" y="1979712"/>
            <a:ext cx="5616624" cy="4893647"/>
          </a:xfrm>
          <a:prstGeom prst="rect">
            <a:avLst/>
          </a:prstGeom>
          <a:noFill/>
        </p:spPr>
        <p:txBody>
          <a:bodyPr wrap="square" rtlCol="0">
            <a:spAutoFit/>
          </a:bodyPr>
          <a:lstStyle/>
          <a:p>
            <a:pPr algn="just"/>
            <a:r>
              <a:rPr lang="es-MX" sz="1200" dirty="0" smtClean="0">
                <a:solidFill>
                  <a:srgbClr val="843F06"/>
                </a:solidFill>
                <a:latin typeface="Perpetua" panose="02020502060401020303" pitchFamily="18" charset="0"/>
                <a:ea typeface="Times New Roman"/>
                <a:cs typeface="Times New Roman"/>
              </a:rPr>
              <a:t>Este sector incluye desde la </a:t>
            </a:r>
            <a:r>
              <a:rPr lang="es-MX" sz="1200" dirty="0">
                <a:solidFill>
                  <a:srgbClr val="843F06"/>
                </a:solidFill>
                <a:latin typeface="Perpetua" panose="02020502060401020303" pitchFamily="18" charset="0"/>
                <a:ea typeface="Times New Roman"/>
                <a:cs typeface="Times New Roman"/>
              </a:rPr>
              <a:t>prestación de servicios sanitarios y sociales. Entre las numerosas y variadas actividades que abarca se encuentran: la atención sanitaria que prestan los médicos en hospitales y otros centros, los servicios residenciales que prestan cierta atención sanitaria, los servicios sociales en los que no intervienen profesionales sanitarios</a:t>
            </a:r>
            <a:r>
              <a:rPr lang="es-MX" sz="1200" dirty="0" smtClean="0">
                <a:solidFill>
                  <a:srgbClr val="843F06"/>
                </a:solidFill>
                <a:latin typeface="Perpetua" panose="02020502060401020303" pitchFamily="18" charset="0"/>
                <a:ea typeface="Times New Roman"/>
                <a:cs typeface="Times New Roman"/>
              </a:rPr>
              <a:t>.</a:t>
            </a:r>
          </a:p>
          <a:p>
            <a:r>
              <a:rPr lang="es-MX" sz="1200" dirty="0" smtClean="0">
                <a:solidFill>
                  <a:srgbClr val="843F06"/>
                </a:solidFill>
                <a:latin typeface="Perpetua" panose="02020502060401020303" pitchFamily="18" charset="0"/>
                <a:ea typeface="Times New Roman"/>
                <a:cs typeface="Times New Roman"/>
              </a:rPr>
              <a:t>Además </a:t>
            </a:r>
            <a:r>
              <a:rPr lang="es-MX" sz="1200" dirty="0">
                <a:solidFill>
                  <a:srgbClr val="843F06"/>
                </a:solidFill>
                <a:latin typeface="Perpetua" panose="02020502060401020303" pitchFamily="18" charset="0"/>
                <a:ea typeface="Times New Roman"/>
                <a:cs typeface="Times New Roman"/>
              </a:rPr>
              <a:t>de certificar estas otras actividades:</a:t>
            </a:r>
          </a:p>
          <a:p>
            <a:endParaRPr lang="es-MX" sz="1200" dirty="0">
              <a:solidFill>
                <a:srgbClr val="843F06"/>
              </a:solidFill>
              <a:latin typeface="Perpetua" panose="02020502060401020303" pitchFamily="18" charset="0"/>
              <a:ea typeface="Times New Roman"/>
              <a:cs typeface="Times New Roman"/>
            </a:endParaRP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veterinarias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sanitarias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hospitalarias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 Actividades médicas y odontológicas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medicina general</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medicina especializada</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odontológicas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sanitarias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Asistencia en establecimientos residenciales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Asistencia en establecimientos residenciales con cuidados sanitarios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Asistencia en establecimientos residenciales para personas con discapacidad intelectual, enfermedad mental y drogodependencia</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Asistencia en establecimientos residenciales para personas mayores y con discapacidad física</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de asistencia en establecimientos residenciales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servicios sociales sin alojamiento</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servicios sociales sin alojamiento para personas mayores y con discapacidad</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de servicios sociales sin alojamiento</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cuidado diurno de niños</a:t>
            </a:r>
          </a:p>
          <a:p>
            <a:pPr marL="171450" indent="-171450">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de servicios sociales sin alojamiento n.c.o.p.</a:t>
            </a:r>
          </a:p>
          <a:p>
            <a:pPr algn="just"/>
            <a:endParaRPr lang="es-MX" sz="1200" dirty="0">
              <a:solidFill>
                <a:srgbClr val="843F06"/>
              </a:solidFill>
              <a:latin typeface="Century Gothic"/>
              <a:ea typeface="Times New Roman"/>
              <a:cs typeface="Times New Roman"/>
            </a:endParaRPr>
          </a:p>
        </p:txBody>
      </p:sp>
      <p:pic>
        <p:nvPicPr>
          <p:cNvPr id="7" name="Picture 7"/>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982" t="53035" r="29164" b="29288"/>
          <a:stretch/>
        </p:blipFill>
        <p:spPr bwMode="auto">
          <a:xfrm>
            <a:off x="908720" y="7308304"/>
            <a:ext cx="5184576"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846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908720" y="1367005"/>
            <a:ext cx="5616624" cy="1261884"/>
          </a:xfrm>
          <a:prstGeom prst="rect">
            <a:avLst/>
          </a:prstGeom>
        </p:spPr>
        <p:txBody>
          <a:bodyPr wrap="square">
            <a:spAutoFit/>
          </a:bodyPr>
          <a:lstStyle/>
          <a:p>
            <a:r>
              <a:rPr lang="es-MX" sz="1400" b="1" dirty="0" smtClean="0">
                <a:solidFill>
                  <a:srgbClr val="843F06"/>
                </a:solidFill>
                <a:latin typeface="Perpetua" panose="02020502060401020303" pitchFamily="18" charset="0"/>
                <a:ea typeface="Times New Roman"/>
                <a:cs typeface="Times New Roman"/>
              </a:rPr>
              <a:t>7. Otros servicios sociales. IAF</a:t>
            </a:r>
            <a:r>
              <a:rPr lang="es-MX" sz="1400" b="1" dirty="0">
                <a:solidFill>
                  <a:srgbClr val="843F06"/>
                </a:solidFill>
                <a:latin typeface="Perpetua" panose="02020502060401020303" pitchFamily="18" charset="0"/>
                <a:ea typeface="Times New Roman"/>
                <a:cs typeface="Times New Roman"/>
              </a:rPr>
              <a:t>: 39  </a:t>
            </a:r>
            <a:endParaRPr lang="es-MX" sz="1400" b="1" dirty="0" smtClean="0">
              <a:solidFill>
                <a:srgbClr val="843F06"/>
              </a:solidFill>
              <a:latin typeface="Perpetua" panose="02020502060401020303" pitchFamily="18" charset="0"/>
              <a:ea typeface="Times New Roman"/>
              <a:cs typeface="Times New Roman"/>
            </a:endParaRPr>
          </a:p>
          <a:p>
            <a:endParaRPr lang="es-MX" sz="1400" b="1" dirty="0" smtClean="0">
              <a:solidFill>
                <a:srgbClr val="843F06"/>
              </a:solidFill>
              <a:latin typeface="Perpetua" panose="02020502060401020303" pitchFamily="18" charset="0"/>
              <a:ea typeface="Times New Roman"/>
              <a:cs typeface="Times New Roman"/>
            </a:endParaRPr>
          </a:p>
          <a:p>
            <a:pPr algn="just"/>
            <a:r>
              <a:rPr lang="es-MX" sz="1200" dirty="0" smtClean="0">
                <a:solidFill>
                  <a:srgbClr val="843F06"/>
                </a:solidFill>
                <a:latin typeface="Perpetua" panose="02020502060401020303" pitchFamily="18" charset="0"/>
                <a:ea typeface="Times New Roman"/>
                <a:cs typeface="Times New Roman"/>
              </a:rPr>
              <a:t>En este sector  </a:t>
            </a:r>
            <a:r>
              <a:rPr lang="es-MX" sz="1200" dirty="0">
                <a:solidFill>
                  <a:srgbClr val="843F06"/>
                </a:solidFill>
                <a:latin typeface="Perpetua" panose="02020502060401020303" pitchFamily="18" charset="0"/>
                <a:ea typeface="Times New Roman"/>
                <a:cs typeface="Times New Roman"/>
              </a:rPr>
              <a:t>incluye </a:t>
            </a:r>
            <a:r>
              <a:rPr lang="es-MX" sz="1200" dirty="0" smtClean="0">
                <a:solidFill>
                  <a:srgbClr val="843F06"/>
                </a:solidFill>
                <a:latin typeface="Perpetua" panose="02020502060401020303" pitchFamily="18" charset="0"/>
                <a:ea typeface="Times New Roman"/>
                <a:cs typeface="Times New Roman"/>
              </a:rPr>
              <a:t>desde </a:t>
            </a:r>
            <a:r>
              <a:rPr lang="es-MX" sz="1200" dirty="0">
                <a:solidFill>
                  <a:srgbClr val="843F06"/>
                </a:solidFill>
                <a:latin typeface="Perpetua" panose="02020502060401020303" pitchFamily="18" charset="0"/>
                <a:ea typeface="Times New Roman"/>
                <a:cs typeface="Times New Roman"/>
              </a:rPr>
              <a:t>las actividades de asociación es, la reparación de ordenadores y artículos de uso personal y doméstico y diversas actividades de servicios personales no contempladas en otros apartados de la clasificación .las organizaciones que se dediquen a las siguientes actividades:</a:t>
            </a:r>
          </a:p>
        </p:txBody>
      </p:sp>
      <p:sp>
        <p:nvSpPr>
          <p:cNvPr id="5" name="4 CuadroTexto"/>
          <p:cNvSpPr txBox="1"/>
          <p:nvPr/>
        </p:nvSpPr>
        <p:spPr>
          <a:xfrm>
            <a:off x="908720" y="2599323"/>
            <a:ext cx="5760640" cy="4708981"/>
          </a:xfrm>
          <a:prstGeom prst="rect">
            <a:avLst/>
          </a:prstGeom>
          <a:noFill/>
        </p:spPr>
        <p:txBody>
          <a:bodyPr wrap="square" rtlCol="0">
            <a:spAutoFit/>
          </a:bodyPr>
          <a:lstStyle/>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Recogida y tratamiento de aguas residuales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Recogida de residuos peligrosos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Tratamiento y eliminación de residuos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Tratamiento y eliminación de residuos no peligrosos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Tratamiento y eliminación de residuos peligrosos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descontaminación y otros servicios de gestión de residuos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cinematográficas, de vídeo y de programas de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producción cinematográfica, de vídeo y de programas de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postproducción cinematográfica, de vídeo y de programas de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distribución cinematográfica, de vídeo y de programas de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exhibición cinematográfica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programación y emisión de radio y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radiodifusión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programación y emisión de televisión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Otros servicios de información</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las agencias de noticias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Otros servicios de información n.c.o.p.</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agencias de viajes, operadores turísticos, servicios de reservas y actividades relacionadas con los mismos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agencias de viajes y operadores turísticos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las agencias de viajes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los operadores turísticos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Otros servicios de reservas y actividades relacionadas con los </a:t>
            </a:r>
            <a:r>
              <a:rPr lang="es-MX" sz="1200" dirty="0" smtClean="0">
                <a:solidFill>
                  <a:srgbClr val="843F06"/>
                </a:solidFill>
                <a:latin typeface="Perpetua" panose="02020502060401020303" pitchFamily="18" charset="0"/>
                <a:ea typeface="Times New Roman"/>
                <a:cs typeface="Times New Roman"/>
              </a:rPr>
              <a:t>mismos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creación, artísticas y espectáculos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creación, artísticas y </a:t>
            </a:r>
            <a:r>
              <a:rPr lang="es-MX" sz="1200" dirty="0" smtClean="0">
                <a:solidFill>
                  <a:srgbClr val="843F06"/>
                </a:solidFill>
                <a:latin typeface="Perpetua" panose="02020502060401020303" pitchFamily="18" charset="0"/>
                <a:ea typeface="Times New Roman"/>
                <a:cs typeface="Times New Roman"/>
              </a:rPr>
              <a:t>espectáculos.</a:t>
            </a:r>
            <a:endParaRPr lang="es-MX" sz="1200" dirty="0">
              <a:solidFill>
                <a:srgbClr val="843F06"/>
              </a:solidFill>
              <a:latin typeface="Perpetua" panose="02020502060401020303" pitchFamily="18" charset="0"/>
              <a:ea typeface="Times New Roman"/>
              <a:cs typeface="Times New Roman"/>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3086" b="38457"/>
          <a:stretch/>
        </p:blipFill>
        <p:spPr bwMode="auto">
          <a:xfrm>
            <a:off x="908719" y="7481064"/>
            <a:ext cx="5654005" cy="1051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133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36712" y="1403648"/>
            <a:ext cx="5602932" cy="6370975"/>
          </a:xfrm>
          <a:prstGeom prst="rect">
            <a:avLst/>
          </a:prstGeom>
          <a:noFill/>
        </p:spPr>
        <p:txBody>
          <a:bodyPr wrap="square" rtlCol="0">
            <a:spAutoFit/>
          </a:bodyPr>
          <a:lstStyle/>
          <a:p>
            <a:pPr marL="171450" indent="-171450" algn="just">
              <a:buFont typeface="Arial" panose="020B0604020202020204" pitchFamily="34" charset="0"/>
              <a:buChar char="•"/>
            </a:pPr>
            <a:r>
              <a:rPr lang="es-MX" sz="1200" dirty="0" smtClean="0">
                <a:solidFill>
                  <a:srgbClr val="843F06"/>
                </a:solidFill>
                <a:latin typeface="Perpetua" panose="02020502060401020303" pitchFamily="18" charset="0"/>
                <a:ea typeface="Times New Roman"/>
                <a:cs typeface="Times New Roman"/>
              </a:rPr>
              <a:t>Actividades </a:t>
            </a:r>
            <a:r>
              <a:rPr lang="es-MX" sz="1200" dirty="0">
                <a:solidFill>
                  <a:srgbClr val="843F06"/>
                </a:solidFill>
                <a:latin typeface="Perpetua" panose="02020502060401020303" pitchFamily="18" charset="0"/>
                <a:ea typeface="Times New Roman"/>
                <a:cs typeface="Times New Roman"/>
              </a:rPr>
              <a:t>auxiliares a las artes escénicas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Gestión de salas de espectáculos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bibliotecas, archivos, museos y otras actividades culturales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bibliotecas, archivos, museos y otras actividades culturales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museos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Gestión de lugares y edificios históricos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los jardines botánicos, parques zoológicos y reservas naturales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juegos de azar y apuestas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deportivas, recreativas y de entretenimiento</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deportivas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Gestión de instalaciones deportivas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los clubes deportivos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los gimnasios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deportivas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recreativas y de entretenimiento</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los parques de atracciones y los parques temáticos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recreativas y de entretenimiento</a:t>
            </a:r>
          </a:p>
          <a:p>
            <a:pPr marL="171450" indent="-171450" algn="just">
              <a:buFont typeface="Arial" panose="020B0604020202020204" pitchFamily="34" charset="0"/>
              <a:buChar char="•"/>
            </a:pPr>
            <a:r>
              <a:rPr lang="es-MX" sz="1200" dirty="0" smtClean="0">
                <a:solidFill>
                  <a:srgbClr val="843F06"/>
                </a:solidFill>
                <a:latin typeface="Perpetua" panose="02020502060401020303" pitchFamily="18" charset="0"/>
                <a:ea typeface="Times New Roman"/>
                <a:cs typeface="Times New Roman"/>
              </a:rPr>
              <a:t>Actividades </a:t>
            </a:r>
            <a:r>
              <a:rPr lang="es-MX" sz="1200" dirty="0">
                <a:solidFill>
                  <a:srgbClr val="843F06"/>
                </a:solidFill>
                <a:latin typeface="Perpetua" panose="02020502060401020303" pitchFamily="18" charset="0"/>
                <a:ea typeface="Times New Roman"/>
                <a:cs typeface="Times New Roman"/>
              </a:rPr>
              <a:t>asociativas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organizaciones empresariales, profesionales y patronales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organizaciones empresariales y patronales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organizaciones profesionales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sindicales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asociativas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organizaciones religiosas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organizaciones políticas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Otras actividades asociativas n.c.o.p.</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Otros servicios personales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Lavado y limpieza de prendas textiles y de piel</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Peluquería y otros tratamientos de belleza</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Pompas fúnebres y actividades relacionadas</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Actividades de mantenimiento físico</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Otros servicios personales n.c.o.p</a:t>
            </a:r>
            <a:r>
              <a:rPr lang="es-MX" sz="1200" dirty="0" smtClean="0">
                <a:solidFill>
                  <a:srgbClr val="843F06"/>
                </a:solidFill>
                <a:latin typeface="Perpetua" panose="02020502060401020303" pitchFamily="18" charset="0"/>
                <a:ea typeface="Times New Roman"/>
                <a:cs typeface="Times New Roman"/>
              </a:rPr>
              <a:t>.</a:t>
            </a:r>
          </a:p>
          <a:p>
            <a:pPr marL="171450" indent="-171450" algn="just">
              <a:buFont typeface="Arial" panose="020B0604020202020204" pitchFamily="34" charset="0"/>
              <a:buChar char="•"/>
            </a:pPr>
            <a:r>
              <a:rPr lang="es-MX" sz="1200" dirty="0">
                <a:solidFill>
                  <a:srgbClr val="843F06"/>
                </a:solidFill>
                <a:latin typeface="Perpetua" panose="02020502060401020303" pitchFamily="18" charset="0"/>
                <a:ea typeface="Times New Roman"/>
                <a:cs typeface="Times New Roman"/>
              </a:rPr>
              <a:t>Artes </a:t>
            </a:r>
            <a:r>
              <a:rPr lang="es-MX" sz="1200" dirty="0" smtClean="0">
                <a:solidFill>
                  <a:srgbClr val="843F06"/>
                </a:solidFill>
                <a:latin typeface="Perpetua" panose="02020502060401020303" pitchFamily="18" charset="0"/>
                <a:ea typeface="Times New Roman"/>
                <a:cs typeface="Times New Roman"/>
              </a:rPr>
              <a:t>escénicas</a:t>
            </a:r>
            <a:endParaRPr lang="es-MX" sz="1200" dirty="0">
              <a:solidFill>
                <a:srgbClr val="843F06"/>
              </a:solidFill>
              <a:latin typeface="Perpetua" panose="02020502060401020303" pitchFamily="18" charset="0"/>
              <a:ea typeface="Times New Roman"/>
              <a:cs typeface="Times New Roman"/>
            </a:endParaRPr>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0079"/>
          <a:stretch/>
        </p:blipFill>
        <p:spPr bwMode="auto">
          <a:xfrm>
            <a:off x="908720" y="7524328"/>
            <a:ext cx="5372323" cy="80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6636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052736" y="1475656"/>
            <a:ext cx="5112568" cy="2677656"/>
          </a:xfrm>
          <a:prstGeom prst="rect">
            <a:avLst/>
          </a:prstGeom>
        </p:spPr>
        <p:txBody>
          <a:bodyPr wrap="square">
            <a:spAutoFit/>
          </a:bodyPr>
          <a:lstStyle/>
          <a:p>
            <a:pPr algn="ctr"/>
            <a:r>
              <a:rPr lang="es-MX" sz="2800" b="1" dirty="0">
                <a:solidFill>
                  <a:srgbClr val="9D4B07"/>
                </a:solidFill>
                <a:latin typeface="Perpetua" panose="02020502060401020303" pitchFamily="18" charset="0"/>
                <a:ea typeface="Times New Roman"/>
              </a:rPr>
              <a:t>Certificación</a:t>
            </a:r>
            <a:endParaRPr lang="es-ES" sz="2800" dirty="0">
              <a:solidFill>
                <a:srgbClr val="9D4B07"/>
              </a:solidFill>
              <a:latin typeface="Perpetua" panose="02020502060401020303" pitchFamily="18" charset="0"/>
              <a:ea typeface="Times New Roman"/>
            </a:endParaRPr>
          </a:p>
          <a:p>
            <a:pPr algn="just"/>
            <a:endParaRPr lang="es-ES" sz="1400" dirty="0">
              <a:solidFill>
                <a:srgbClr val="9D4B07"/>
              </a:solidFill>
              <a:latin typeface="Century Gothic"/>
              <a:ea typeface="Times New Roman"/>
            </a:endParaRPr>
          </a:p>
          <a:p>
            <a:pPr algn="just"/>
            <a:r>
              <a:rPr lang="es-MX" sz="1600" dirty="0" smtClean="0">
                <a:solidFill>
                  <a:srgbClr val="9D4B07"/>
                </a:solidFill>
                <a:latin typeface="Perpetua" panose="02020502060401020303" pitchFamily="18" charset="0"/>
                <a:ea typeface="Times New Roman"/>
              </a:rPr>
              <a:t>La </a:t>
            </a:r>
            <a:r>
              <a:rPr lang="es-MX" sz="1600" dirty="0">
                <a:solidFill>
                  <a:srgbClr val="9D4B07"/>
                </a:solidFill>
                <a:latin typeface="Perpetua" panose="02020502060401020303" pitchFamily="18" charset="0"/>
                <a:ea typeface="Times New Roman"/>
              </a:rPr>
              <a:t>certificación es el procedimiento mediante el cual una tercera parte </a:t>
            </a:r>
            <a:r>
              <a:rPr lang="es-MX" sz="1600" dirty="0" smtClean="0">
                <a:solidFill>
                  <a:srgbClr val="9D4B07"/>
                </a:solidFill>
                <a:latin typeface="Perpetua" panose="02020502060401020303" pitchFamily="18" charset="0"/>
                <a:ea typeface="Times New Roman"/>
              </a:rPr>
              <a:t>(Organismo Certificador) diferente </a:t>
            </a:r>
            <a:r>
              <a:rPr lang="es-MX" sz="1600" dirty="0">
                <a:solidFill>
                  <a:srgbClr val="9D4B07"/>
                </a:solidFill>
                <a:latin typeface="Perpetua" panose="02020502060401020303" pitchFamily="18" charset="0"/>
                <a:ea typeface="Times New Roman"/>
              </a:rPr>
              <a:t>al </a:t>
            </a:r>
            <a:r>
              <a:rPr lang="es-MX" sz="1600" dirty="0" smtClean="0">
                <a:solidFill>
                  <a:srgbClr val="9D4B07"/>
                </a:solidFill>
                <a:latin typeface="Perpetua" panose="02020502060401020303" pitchFamily="18" charset="0"/>
                <a:ea typeface="Times New Roman"/>
              </a:rPr>
              <a:t>prestador de servicio </a:t>
            </a:r>
            <a:r>
              <a:rPr lang="es-MX" sz="1600" dirty="0">
                <a:solidFill>
                  <a:srgbClr val="9D4B07"/>
                </a:solidFill>
                <a:latin typeface="Perpetua" panose="02020502060401020303" pitchFamily="18" charset="0"/>
                <a:ea typeface="Times New Roman"/>
              </a:rPr>
              <a:t>y al comprador asegura, por escrito, que un producto, un servicio o un proceso, cumple con los requisitos especificados.</a:t>
            </a:r>
            <a:endParaRPr lang="es-ES" sz="1600" dirty="0" smtClean="0">
              <a:solidFill>
                <a:srgbClr val="9D4B07"/>
              </a:solidFill>
              <a:latin typeface="Perpetua" panose="02020502060401020303" pitchFamily="18" charset="0"/>
              <a:ea typeface="Times New Roman"/>
            </a:endParaRPr>
          </a:p>
          <a:p>
            <a:pPr algn="just"/>
            <a:endParaRPr lang="es-ES" sz="1600" dirty="0">
              <a:solidFill>
                <a:srgbClr val="9D4B07"/>
              </a:solidFill>
              <a:latin typeface="Century Gothic"/>
              <a:ea typeface="Times New Roman"/>
            </a:endParaRPr>
          </a:p>
          <a:p>
            <a:pPr algn="just"/>
            <a:endParaRPr lang="es-MX" sz="1400" dirty="0">
              <a:latin typeface="Times New Roman"/>
              <a:ea typeface="Times New Roman"/>
            </a:endParaRPr>
          </a:p>
          <a:p>
            <a:pPr algn="ctr"/>
            <a:r>
              <a:rPr lang="es-ES" sz="1600" b="1" dirty="0">
                <a:solidFill>
                  <a:srgbClr val="9D4B07"/>
                </a:solidFill>
                <a:latin typeface="Perpetua" panose="02020502060401020303" pitchFamily="18" charset="0"/>
                <a:ea typeface="Times New Roman"/>
              </a:rPr>
              <a:t>“La certificación genera confianza </a:t>
            </a:r>
            <a:r>
              <a:rPr lang="es-ES" sz="1600" b="1" dirty="0" smtClean="0">
                <a:solidFill>
                  <a:srgbClr val="9D4B07"/>
                </a:solidFill>
                <a:latin typeface="Perpetua" panose="02020502060401020303" pitchFamily="18" charset="0"/>
                <a:ea typeface="Times New Roman"/>
              </a:rPr>
              <a:t>entre</a:t>
            </a:r>
          </a:p>
          <a:p>
            <a:pPr algn="ctr"/>
            <a:r>
              <a:rPr lang="es-ES" sz="1600" b="1" dirty="0" smtClean="0">
                <a:solidFill>
                  <a:srgbClr val="9D4B07"/>
                </a:solidFill>
                <a:latin typeface="Perpetua" panose="02020502060401020303" pitchFamily="18" charset="0"/>
                <a:ea typeface="Times New Roman"/>
              </a:rPr>
              <a:t> </a:t>
            </a:r>
            <a:r>
              <a:rPr lang="es-ES" sz="1600" b="1" dirty="0">
                <a:solidFill>
                  <a:srgbClr val="9D4B07"/>
                </a:solidFill>
                <a:latin typeface="Perpetua" panose="02020502060401020303" pitchFamily="18" charset="0"/>
                <a:ea typeface="Times New Roman"/>
              </a:rPr>
              <a:t>clientes y proveedores”. </a:t>
            </a:r>
            <a:endParaRPr lang="es-MX" sz="1600" dirty="0">
              <a:latin typeface="Perpetua" panose="02020502060401020303" pitchFamily="18" charset="0"/>
              <a:ea typeface="Times New Roman"/>
            </a:endParaRPr>
          </a:p>
        </p:txBody>
      </p:sp>
      <p:sp>
        <p:nvSpPr>
          <p:cNvPr id="5" name="4 CuadroTexto"/>
          <p:cNvSpPr txBox="1"/>
          <p:nvPr/>
        </p:nvSpPr>
        <p:spPr>
          <a:xfrm>
            <a:off x="584685" y="5247942"/>
            <a:ext cx="2844315" cy="2708434"/>
          </a:xfrm>
          <a:prstGeom prst="rect">
            <a:avLst/>
          </a:prstGeom>
          <a:noFill/>
        </p:spPr>
        <p:txBody>
          <a:bodyPr wrap="square" rtlCol="0">
            <a:spAutoFit/>
          </a:bodyPr>
          <a:lstStyle/>
          <a:p>
            <a:pPr algn="just"/>
            <a:endParaRPr lang="es-MX" sz="1600" dirty="0">
              <a:solidFill>
                <a:srgbClr val="9D4B07"/>
              </a:solidFill>
              <a:latin typeface="Perpetua" panose="02020502060401020303" pitchFamily="18" charset="0"/>
              <a:ea typeface="Times New Roman"/>
            </a:endParaRPr>
          </a:p>
          <a:p>
            <a:pPr marL="285750" lvl="0" indent="-285750" algn="just">
              <a:buFont typeface="Arial" panose="020B0604020202020204" pitchFamily="34" charset="0"/>
              <a:buChar char="•"/>
            </a:pPr>
            <a:r>
              <a:rPr lang="es-ES" sz="1400" dirty="0">
                <a:solidFill>
                  <a:srgbClr val="9D4B07"/>
                </a:solidFill>
                <a:latin typeface="Perpetua" panose="02020502060401020303" pitchFamily="18" charset="0"/>
                <a:ea typeface="Times New Roman"/>
              </a:rPr>
              <a:t>Reconocimiento de organización certificada en Sistemas de Gestión;</a:t>
            </a:r>
            <a:endParaRPr lang="es-MX" sz="1400" dirty="0">
              <a:solidFill>
                <a:srgbClr val="9D4B07"/>
              </a:solidFill>
              <a:latin typeface="Perpetua" panose="02020502060401020303" pitchFamily="18" charset="0"/>
              <a:ea typeface="Times New Roman"/>
            </a:endParaRPr>
          </a:p>
          <a:p>
            <a:pPr marL="285750" lvl="0" indent="-285750" algn="just">
              <a:buFont typeface="Arial" panose="020B0604020202020204" pitchFamily="34" charset="0"/>
              <a:buChar char="•"/>
            </a:pPr>
            <a:r>
              <a:rPr lang="es-ES" sz="1400" dirty="0">
                <a:solidFill>
                  <a:srgbClr val="9D4B07"/>
                </a:solidFill>
                <a:latin typeface="Perpetua" panose="02020502060401020303" pitchFamily="18" charset="0"/>
                <a:ea typeface="Times New Roman"/>
              </a:rPr>
              <a:t>Incremento en la productividad y competitividad de acuerdo al desarrollo de sus procesos;</a:t>
            </a:r>
            <a:endParaRPr lang="es-MX" sz="1400" dirty="0">
              <a:solidFill>
                <a:srgbClr val="9D4B07"/>
              </a:solidFill>
              <a:latin typeface="Perpetua" panose="02020502060401020303" pitchFamily="18" charset="0"/>
              <a:ea typeface="Times New Roman"/>
            </a:endParaRPr>
          </a:p>
          <a:p>
            <a:pPr marL="285750" lvl="0" indent="-285750" algn="just">
              <a:buFont typeface="Arial" panose="020B0604020202020204" pitchFamily="34" charset="0"/>
              <a:buChar char="•"/>
            </a:pPr>
            <a:r>
              <a:rPr lang="es-ES" sz="1400" dirty="0">
                <a:solidFill>
                  <a:srgbClr val="9D4B07"/>
                </a:solidFill>
                <a:latin typeface="Perpetua" panose="02020502060401020303" pitchFamily="18" charset="0"/>
                <a:ea typeface="Times New Roman"/>
              </a:rPr>
              <a:t>Sistematización mediante métodos internacionales para su organización;</a:t>
            </a:r>
            <a:endParaRPr lang="es-MX" sz="1400" dirty="0">
              <a:solidFill>
                <a:srgbClr val="9D4B07"/>
              </a:solidFill>
              <a:latin typeface="Perpetua" panose="02020502060401020303" pitchFamily="18" charset="0"/>
              <a:ea typeface="Times New Roman"/>
            </a:endParaRPr>
          </a:p>
          <a:p>
            <a:pPr marL="285750" lvl="0" indent="-285750" algn="just">
              <a:buFont typeface="Arial" panose="020B0604020202020204" pitchFamily="34" charset="0"/>
              <a:buChar char="•"/>
            </a:pPr>
            <a:r>
              <a:rPr lang="es-ES" sz="1400" dirty="0" smtClean="0">
                <a:solidFill>
                  <a:srgbClr val="9D4B07"/>
                </a:solidFill>
                <a:latin typeface="Perpetua" panose="02020502060401020303" pitchFamily="18" charset="0"/>
                <a:ea typeface="Times New Roman"/>
              </a:rPr>
              <a:t>Estabilidad </a:t>
            </a:r>
            <a:r>
              <a:rPr lang="es-ES" sz="1400" dirty="0">
                <a:solidFill>
                  <a:srgbClr val="9D4B07"/>
                </a:solidFill>
                <a:latin typeface="Perpetua" panose="02020502060401020303" pitchFamily="18" charset="0"/>
                <a:ea typeface="Times New Roman"/>
              </a:rPr>
              <a:t>en el desempeño reduciendo el desperdicio y la </a:t>
            </a:r>
            <a:r>
              <a:rPr lang="es-ES" sz="1400" dirty="0" smtClean="0">
                <a:solidFill>
                  <a:srgbClr val="9D4B07"/>
                </a:solidFill>
                <a:latin typeface="Perpetua" panose="02020502060401020303" pitchFamily="18" charset="0"/>
                <a:ea typeface="Times New Roman"/>
              </a:rPr>
              <a:t>repetición </a:t>
            </a:r>
            <a:r>
              <a:rPr lang="es-ES" sz="1400" dirty="0">
                <a:solidFill>
                  <a:srgbClr val="9D4B07"/>
                </a:solidFill>
                <a:latin typeface="Perpetua" panose="02020502060401020303" pitchFamily="18" charset="0"/>
                <a:ea typeface="Times New Roman"/>
              </a:rPr>
              <a:t>del trabajo provocando un mayor desempeño. </a:t>
            </a:r>
            <a:endParaRPr lang="es-MX" sz="1600" dirty="0">
              <a:latin typeface="Perpetua" panose="02020502060401020303" pitchFamily="18" charset="0"/>
            </a:endParaRPr>
          </a:p>
        </p:txBody>
      </p:sp>
      <p:sp>
        <p:nvSpPr>
          <p:cNvPr id="6" name="5 CuadroTexto"/>
          <p:cNvSpPr txBox="1"/>
          <p:nvPr/>
        </p:nvSpPr>
        <p:spPr>
          <a:xfrm>
            <a:off x="3645024" y="5453083"/>
            <a:ext cx="2664296" cy="2462213"/>
          </a:xfrm>
          <a:prstGeom prst="rect">
            <a:avLst/>
          </a:prstGeom>
          <a:noFill/>
        </p:spPr>
        <p:txBody>
          <a:bodyPr wrap="square" rtlCol="0">
            <a:spAutoFit/>
          </a:bodyPr>
          <a:lstStyle/>
          <a:p>
            <a:pPr marL="28575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Rentabilidad </a:t>
            </a:r>
          </a:p>
          <a:p>
            <a:pPr marL="28575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Globalización </a:t>
            </a:r>
          </a:p>
          <a:p>
            <a:pPr marL="28575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Rapidez en los cambios </a:t>
            </a:r>
          </a:p>
          <a:p>
            <a:pPr marL="28575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Tecnología</a:t>
            </a:r>
          </a:p>
          <a:p>
            <a:pPr marL="28575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Satisfacción del cliente</a:t>
            </a:r>
          </a:p>
          <a:p>
            <a:pPr marL="285750" lvl="0" indent="-285750" algn="just">
              <a:buFont typeface="Arial" panose="020B0604020202020204" pitchFamily="34" charset="0"/>
              <a:buChar char="•"/>
            </a:pPr>
            <a:r>
              <a:rPr lang="es-MX" sz="1400" dirty="0">
                <a:solidFill>
                  <a:srgbClr val="9D4B07"/>
                </a:solidFill>
                <a:latin typeface="Perpetua" panose="02020502060401020303" pitchFamily="18" charset="0"/>
                <a:ea typeface="Times New Roman"/>
              </a:rPr>
              <a:t>Reducción de </a:t>
            </a:r>
            <a:r>
              <a:rPr lang="es-MX" sz="1400" dirty="0" smtClean="0">
                <a:solidFill>
                  <a:srgbClr val="9D4B07"/>
                </a:solidFill>
                <a:latin typeface="Perpetua" panose="02020502060401020303" pitchFamily="18" charset="0"/>
                <a:ea typeface="Times New Roman"/>
              </a:rPr>
              <a:t>gastos</a:t>
            </a:r>
          </a:p>
          <a:p>
            <a:pPr marL="285750" lvl="0" indent="-285750" algn="just">
              <a:buFont typeface="Arial" panose="020B0604020202020204" pitchFamily="34" charset="0"/>
              <a:buChar char="•"/>
            </a:pPr>
            <a:r>
              <a:rPr lang="es-ES" sz="1400" dirty="0" smtClean="0">
                <a:solidFill>
                  <a:srgbClr val="9D4B07"/>
                </a:solidFill>
                <a:latin typeface="Perpetua" panose="02020502060401020303" pitchFamily="18" charset="0"/>
                <a:ea typeface="Times New Roman"/>
              </a:rPr>
              <a:t>Incremento </a:t>
            </a:r>
            <a:r>
              <a:rPr lang="es-ES" sz="1400" dirty="0">
                <a:solidFill>
                  <a:srgbClr val="9D4B07"/>
                </a:solidFill>
                <a:latin typeface="Perpetua" panose="02020502060401020303" pitchFamily="18" charset="0"/>
                <a:ea typeface="Times New Roman"/>
              </a:rPr>
              <a:t>de competencias en el personal (actitudes, aptitudes, </a:t>
            </a:r>
            <a:r>
              <a:rPr lang="es-ES" sz="1400" dirty="0" smtClean="0">
                <a:solidFill>
                  <a:srgbClr val="9D4B07"/>
                </a:solidFill>
                <a:latin typeface="Perpetua" panose="02020502060401020303" pitchFamily="18" charset="0"/>
                <a:ea typeface="Times New Roman"/>
              </a:rPr>
              <a:t>conocimientos </a:t>
            </a:r>
            <a:r>
              <a:rPr lang="es-ES" sz="1400" dirty="0">
                <a:solidFill>
                  <a:srgbClr val="9D4B07"/>
                </a:solidFill>
                <a:latin typeface="Perpetua" panose="02020502060401020303" pitchFamily="18" charset="0"/>
                <a:ea typeface="Times New Roman"/>
              </a:rPr>
              <a:t>y destrezas) de acuerdo con la función productiva</a:t>
            </a:r>
            <a:r>
              <a:rPr lang="es-ES" sz="1400" dirty="0" smtClean="0">
                <a:solidFill>
                  <a:srgbClr val="9D4B07"/>
                </a:solidFill>
                <a:latin typeface="Perpetua" panose="02020502060401020303" pitchFamily="18" charset="0"/>
                <a:ea typeface="Times New Roman"/>
              </a:rPr>
              <a:t>.</a:t>
            </a:r>
            <a:endParaRPr lang="es-MX" sz="1400" dirty="0">
              <a:solidFill>
                <a:srgbClr val="9D4B07"/>
              </a:solidFill>
              <a:latin typeface="Perpetua" panose="02020502060401020303" pitchFamily="18" charset="0"/>
              <a:ea typeface="Times New Roman"/>
            </a:endParaRPr>
          </a:p>
        </p:txBody>
      </p:sp>
      <p:sp>
        <p:nvSpPr>
          <p:cNvPr id="7" name="6 CuadroTexto"/>
          <p:cNvSpPr txBox="1"/>
          <p:nvPr/>
        </p:nvSpPr>
        <p:spPr>
          <a:xfrm>
            <a:off x="1484472" y="4847015"/>
            <a:ext cx="4321104" cy="338554"/>
          </a:xfrm>
          <a:prstGeom prst="rect">
            <a:avLst/>
          </a:prstGeom>
          <a:noFill/>
        </p:spPr>
        <p:txBody>
          <a:bodyPr wrap="square" rtlCol="0">
            <a:spAutoFit/>
          </a:bodyPr>
          <a:lstStyle/>
          <a:p>
            <a:pPr algn="ctr"/>
            <a:r>
              <a:rPr lang="es-MX" sz="1600" b="1" dirty="0">
                <a:solidFill>
                  <a:srgbClr val="9D4B07"/>
                </a:solidFill>
                <a:latin typeface="Perpetua" panose="02020502060401020303" pitchFamily="18" charset="0"/>
                <a:ea typeface="Times New Roman"/>
              </a:rPr>
              <a:t>BENEFICIOS DE LA CERTIFICACIÓN</a:t>
            </a:r>
          </a:p>
        </p:txBody>
      </p:sp>
    </p:spTree>
    <p:extLst>
      <p:ext uri="{BB962C8B-B14F-4D97-AF65-F5344CB8AC3E}">
        <p14:creationId xmlns:p14="http://schemas.microsoft.com/office/powerpoint/2010/main" val="1725457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a:spLocks noChangeArrowheads="1"/>
          </p:cNvSpPr>
          <p:nvPr/>
        </p:nvSpPr>
        <p:spPr bwMode="auto">
          <a:xfrm>
            <a:off x="1124744" y="1187624"/>
            <a:ext cx="504056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2363788" algn="l"/>
              </a:tabLst>
              <a:defRPr>
                <a:solidFill>
                  <a:schemeClr val="tx1"/>
                </a:solidFill>
                <a:latin typeface="Arial" pitchFamily="34" charset="0"/>
                <a:cs typeface="Arial" pitchFamily="34" charset="0"/>
              </a:defRPr>
            </a:lvl1pPr>
            <a:lvl2pPr fontAlgn="base">
              <a:spcBef>
                <a:spcPct val="0"/>
              </a:spcBef>
              <a:spcAft>
                <a:spcPct val="0"/>
              </a:spcAft>
              <a:tabLst>
                <a:tab pos="2363788" algn="l"/>
              </a:tabLst>
              <a:defRPr>
                <a:solidFill>
                  <a:schemeClr val="tx1"/>
                </a:solidFill>
                <a:latin typeface="Arial" pitchFamily="34" charset="0"/>
                <a:cs typeface="Arial" pitchFamily="34" charset="0"/>
              </a:defRPr>
            </a:lvl2pPr>
            <a:lvl3pPr fontAlgn="base">
              <a:spcBef>
                <a:spcPct val="0"/>
              </a:spcBef>
              <a:spcAft>
                <a:spcPct val="0"/>
              </a:spcAft>
              <a:tabLst>
                <a:tab pos="2363788" algn="l"/>
              </a:tabLst>
              <a:defRPr>
                <a:solidFill>
                  <a:schemeClr val="tx1"/>
                </a:solidFill>
                <a:latin typeface="Arial" pitchFamily="34" charset="0"/>
                <a:cs typeface="Arial" pitchFamily="34" charset="0"/>
              </a:defRPr>
            </a:lvl3pPr>
            <a:lvl4pPr fontAlgn="base">
              <a:spcBef>
                <a:spcPct val="0"/>
              </a:spcBef>
              <a:spcAft>
                <a:spcPct val="0"/>
              </a:spcAft>
              <a:tabLst>
                <a:tab pos="2363788" algn="l"/>
              </a:tabLst>
              <a:defRPr>
                <a:solidFill>
                  <a:schemeClr val="tx1"/>
                </a:solidFill>
                <a:latin typeface="Arial" pitchFamily="34" charset="0"/>
                <a:cs typeface="Arial" pitchFamily="34" charset="0"/>
              </a:defRPr>
            </a:lvl4pPr>
            <a:lvl5pPr fontAlgn="base">
              <a:spcBef>
                <a:spcPct val="0"/>
              </a:spcBef>
              <a:spcAft>
                <a:spcPct val="0"/>
              </a:spcAft>
              <a:tabLst>
                <a:tab pos="2363788" algn="l"/>
              </a:tabLst>
              <a:defRPr>
                <a:solidFill>
                  <a:schemeClr val="tx1"/>
                </a:solidFill>
                <a:latin typeface="Arial" pitchFamily="34" charset="0"/>
                <a:cs typeface="Arial" pitchFamily="34" charset="0"/>
              </a:defRPr>
            </a:lvl5pPr>
            <a:lvl6pPr fontAlgn="base">
              <a:spcBef>
                <a:spcPct val="0"/>
              </a:spcBef>
              <a:spcAft>
                <a:spcPct val="0"/>
              </a:spcAft>
              <a:tabLst>
                <a:tab pos="2363788" algn="l"/>
              </a:tabLst>
              <a:defRPr>
                <a:solidFill>
                  <a:schemeClr val="tx1"/>
                </a:solidFill>
                <a:latin typeface="Arial" pitchFamily="34" charset="0"/>
                <a:cs typeface="Arial" pitchFamily="34" charset="0"/>
              </a:defRPr>
            </a:lvl6pPr>
            <a:lvl7pPr fontAlgn="base">
              <a:spcBef>
                <a:spcPct val="0"/>
              </a:spcBef>
              <a:spcAft>
                <a:spcPct val="0"/>
              </a:spcAft>
              <a:tabLst>
                <a:tab pos="2363788" algn="l"/>
              </a:tabLst>
              <a:defRPr>
                <a:solidFill>
                  <a:schemeClr val="tx1"/>
                </a:solidFill>
                <a:latin typeface="Arial" pitchFamily="34" charset="0"/>
                <a:cs typeface="Arial" pitchFamily="34" charset="0"/>
              </a:defRPr>
            </a:lvl7pPr>
            <a:lvl8pPr fontAlgn="base">
              <a:spcBef>
                <a:spcPct val="0"/>
              </a:spcBef>
              <a:spcAft>
                <a:spcPct val="0"/>
              </a:spcAft>
              <a:tabLst>
                <a:tab pos="2363788" algn="l"/>
              </a:tabLst>
              <a:defRPr>
                <a:solidFill>
                  <a:schemeClr val="tx1"/>
                </a:solidFill>
                <a:latin typeface="Arial" pitchFamily="34" charset="0"/>
                <a:cs typeface="Arial" pitchFamily="34" charset="0"/>
              </a:defRPr>
            </a:lvl8pPr>
            <a:lvl9pPr fontAlgn="base">
              <a:spcBef>
                <a:spcPct val="0"/>
              </a:spcBef>
              <a:spcAft>
                <a:spcPct val="0"/>
              </a:spcAft>
              <a:tabLst>
                <a:tab pos="2363788" algn="l"/>
              </a:tabLst>
              <a:defRPr>
                <a:solidFill>
                  <a:schemeClr val="tx1"/>
                </a:solidFill>
                <a:latin typeface="Arial" pitchFamily="34" charset="0"/>
                <a:cs typeface="Arial" pitchFamily="34" charset="0"/>
              </a:defRPr>
            </a:lvl9pPr>
          </a:lstStyle>
          <a:p>
            <a:pPr marR="0" lvl="0" fontAlgn="base">
              <a:lnSpc>
                <a:spcPct val="100000"/>
              </a:lnSpc>
              <a:spcBef>
                <a:spcPct val="0"/>
              </a:spcBef>
              <a:spcAft>
                <a:spcPct val="0"/>
              </a:spcAft>
              <a:buClrTx/>
              <a:buSzTx/>
              <a:tabLst>
                <a:tab pos="2363788" algn="l"/>
              </a:tabLst>
            </a:pPr>
            <a:r>
              <a:rPr lang="es-MX" altLang="es-MX" sz="1400" b="1" dirty="0" smtClean="0">
                <a:solidFill>
                  <a:srgbClr val="9D4B07"/>
                </a:solidFill>
                <a:latin typeface="Perpetua" panose="02020502060401020303" pitchFamily="18" charset="0"/>
                <a:ea typeface="Times New Roman"/>
                <a:cs typeface="+mn-cs"/>
              </a:rPr>
              <a:t>        A </a:t>
            </a:r>
            <a:r>
              <a:rPr lang="es-MX" altLang="es-MX" sz="1400" b="1" dirty="0">
                <a:solidFill>
                  <a:srgbClr val="9D4B07"/>
                </a:solidFill>
                <a:latin typeface="Perpetua" panose="02020502060401020303" pitchFamily="18" charset="0"/>
                <a:ea typeface="Times New Roman"/>
                <a:cs typeface="+mn-cs"/>
              </a:rPr>
              <a:t>NIVEL </a:t>
            </a:r>
            <a:r>
              <a:rPr lang="es-MX" altLang="es-MX" sz="1400" b="1" dirty="0" smtClean="0">
                <a:solidFill>
                  <a:srgbClr val="9D4B07"/>
                </a:solidFill>
                <a:latin typeface="Perpetua" panose="02020502060401020303" pitchFamily="18" charset="0"/>
                <a:ea typeface="Times New Roman"/>
                <a:cs typeface="+mn-cs"/>
              </a:rPr>
              <a:t>NACIONAL</a:t>
            </a:r>
          </a:p>
          <a:p>
            <a:pPr marR="0" lvl="0" fontAlgn="base">
              <a:lnSpc>
                <a:spcPct val="100000"/>
              </a:lnSpc>
              <a:spcBef>
                <a:spcPct val="0"/>
              </a:spcBef>
              <a:spcAft>
                <a:spcPct val="0"/>
              </a:spcAft>
              <a:buClrTx/>
              <a:buSzTx/>
              <a:tabLst>
                <a:tab pos="2363788" algn="l"/>
              </a:tabLst>
            </a:pPr>
            <a:endParaRPr lang="es-MX" altLang="es-MX" sz="1400" b="1" dirty="0">
              <a:solidFill>
                <a:srgbClr val="9D4B07"/>
              </a:solidFill>
              <a:latin typeface="Perpetua" panose="02020502060401020303" pitchFamily="18" charset="0"/>
              <a:ea typeface="Times New Roman"/>
              <a:cs typeface="+mn-cs"/>
            </a:endParaRPr>
          </a:p>
          <a:p>
            <a:pPr marL="285750" lvl="0" indent="-285750" algn="just">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cs typeface="+mn-cs"/>
              </a:rPr>
              <a:t>Ayuda a mejorar el sistema de calidad industrial.</a:t>
            </a:r>
            <a:endParaRPr lang="es-MX" altLang="es-MX" sz="1400" dirty="0">
              <a:solidFill>
                <a:srgbClr val="9D4B07"/>
              </a:solidFill>
              <a:latin typeface="Perpetua" panose="02020502060401020303" pitchFamily="18" charset="0"/>
              <a:ea typeface="Times New Roman"/>
              <a:cs typeface="+mn-cs"/>
            </a:endParaRPr>
          </a:p>
          <a:p>
            <a:pPr marL="285750" lvl="0" indent="-285750" algn="just">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cs typeface="+mn-cs"/>
              </a:rPr>
              <a:t>Protege y apoya el consumo de los productos nacionales.</a:t>
            </a:r>
            <a:endParaRPr lang="es-MX" altLang="es-MX" sz="1400" dirty="0">
              <a:solidFill>
                <a:srgbClr val="9D4B07"/>
              </a:solidFill>
              <a:latin typeface="Perpetua" panose="02020502060401020303" pitchFamily="18" charset="0"/>
              <a:ea typeface="Times New Roman"/>
              <a:cs typeface="+mn-cs"/>
            </a:endParaRPr>
          </a:p>
          <a:p>
            <a:pPr marL="285750" lvl="0" indent="-285750" algn="just">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cs typeface="+mn-cs"/>
              </a:rPr>
              <a:t>Prestigio internacional de los productos nacionales certificados.</a:t>
            </a:r>
            <a:endParaRPr lang="es-MX" altLang="es-MX" sz="1400" dirty="0">
              <a:solidFill>
                <a:srgbClr val="9D4B07"/>
              </a:solidFill>
              <a:latin typeface="Perpetua" panose="02020502060401020303" pitchFamily="18" charset="0"/>
              <a:ea typeface="Times New Roman"/>
              <a:cs typeface="+mn-cs"/>
            </a:endParaRPr>
          </a:p>
          <a:p>
            <a:pPr marL="285750" lvl="0" indent="-285750" algn="just">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cs typeface="+mn-cs"/>
              </a:rPr>
              <a:t>Da transparencia al </a:t>
            </a:r>
            <a:r>
              <a:rPr lang="es-ES" altLang="es-MX" sz="1400" dirty="0" smtClean="0">
                <a:solidFill>
                  <a:srgbClr val="9D4B07"/>
                </a:solidFill>
                <a:latin typeface="Perpetua" panose="02020502060401020303" pitchFamily="18" charset="0"/>
                <a:ea typeface="Times New Roman"/>
                <a:cs typeface="+mn-cs"/>
              </a:rPr>
              <a:t>mercado</a:t>
            </a:r>
            <a:endParaRPr lang="es-MX" altLang="es-MX" sz="1400" dirty="0">
              <a:solidFill>
                <a:srgbClr val="9D4B07"/>
              </a:solidFill>
              <a:latin typeface="Perpetua" panose="02020502060401020303" pitchFamily="18" charset="0"/>
              <a:ea typeface="Times New Roman"/>
              <a:cs typeface="+mn-cs"/>
            </a:endParaRPr>
          </a:p>
        </p:txBody>
      </p:sp>
      <p:sp>
        <p:nvSpPr>
          <p:cNvPr id="9" name="Text Box 22"/>
          <p:cNvSpPr txBox="1">
            <a:spLocks noChangeArrowheads="1"/>
          </p:cNvSpPr>
          <p:nvPr/>
        </p:nvSpPr>
        <p:spPr bwMode="auto">
          <a:xfrm>
            <a:off x="764704" y="2812450"/>
            <a:ext cx="4762834" cy="147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lgn="just" fontAlgn="base"/>
            <a:r>
              <a:rPr lang="es-MX" altLang="es-MX" sz="1400" dirty="0" smtClean="0">
                <a:solidFill>
                  <a:srgbClr val="9D4B07"/>
                </a:solidFill>
                <a:latin typeface="Perpetua" panose="02020502060401020303" pitchFamily="18" charset="0"/>
                <a:ea typeface="Times New Roman"/>
              </a:rPr>
              <a:t> </a:t>
            </a:r>
            <a:r>
              <a:rPr lang="es-MX" altLang="es-MX" sz="1400" b="1" dirty="0" smtClean="0">
                <a:solidFill>
                  <a:srgbClr val="9D4B07"/>
                </a:solidFill>
                <a:latin typeface="Perpetua" panose="02020502060401020303" pitchFamily="18" charset="0"/>
                <a:ea typeface="Times New Roman"/>
              </a:rPr>
              <a:t>A NIVEL INTERNACIONAL</a:t>
            </a:r>
          </a:p>
          <a:p>
            <a:pPr lvl="1" algn="just" fontAlgn="base"/>
            <a:endParaRPr kumimoji="0" lang="es-ES" altLang="es-MX" sz="1400" b="1" i="0" u="none" strike="noStrike" cap="none" normalizeH="0" baseline="0" dirty="0" smtClean="0">
              <a:ln>
                <a:noFill/>
              </a:ln>
              <a:solidFill>
                <a:srgbClr val="9D4B07"/>
              </a:solidFill>
              <a:effectLst/>
              <a:latin typeface="Perpetua" panose="02020502060401020303" pitchFamily="18" charset="0"/>
              <a:cs typeface="Arial" pitchFamily="34" charset="0"/>
            </a:endParaRPr>
          </a:p>
          <a:p>
            <a:pPr marR="0" lvl="1" indent="-171450" algn="just" fontAlgn="base">
              <a:buClrTx/>
              <a:buSzTx/>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rPr>
              <a:t>Ayuda los intercambios comerciales, por la confianza y la simplificación.</a:t>
            </a:r>
            <a:endParaRPr lang="es-MX" altLang="es-MX" sz="1400" dirty="0">
              <a:solidFill>
                <a:srgbClr val="9D4B07"/>
              </a:solidFill>
              <a:latin typeface="Perpetua" panose="02020502060401020303" pitchFamily="18" charset="0"/>
              <a:ea typeface="Times New Roman"/>
            </a:endParaRPr>
          </a:p>
          <a:p>
            <a:pPr marR="0" lvl="1" indent="-171450" algn="just" fontAlgn="base">
              <a:buClrTx/>
              <a:buSzTx/>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rPr>
              <a:t>Protege las exportaciones contra las barreras técnicas.</a:t>
            </a:r>
            <a:endParaRPr lang="es-MX" altLang="es-MX" sz="1400" dirty="0">
              <a:solidFill>
                <a:srgbClr val="9D4B07"/>
              </a:solidFill>
              <a:latin typeface="Perpetua" panose="02020502060401020303" pitchFamily="18" charset="0"/>
              <a:ea typeface="Times New Roman"/>
            </a:endParaRPr>
          </a:p>
          <a:p>
            <a:pPr marR="0" lvl="1" indent="-171450" algn="just" fontAlgn="base">
              <a:buClrTx/>
              <a:buSzTx/>
              <a:buFont typeface="Arial" panose="020B0604020202020204" pitchFamily="34" charset="0"/>
              <a:buChar char="•"/>
              <a:tabLst/>
            </a:pPr>
            <a:r>
              <a:rPr lang="es-ES" altLang="es-MX" sz="1400" dirty="0">
                <a:solidFill>
                  <a:srgbClr val="9D4B07"/>
                </a:solidFill>
                <a:latin typeface="Perpetua" panose="02020502060401020303" pitchFamily="18" charset="0"/>
                <a:ea typeface="Times New Roman"/>
              </a:rPr>
              <a:t>Protege la calidad del </a:t>
            </a:r>
            <a:r>
              <a:rPr lang="es-ES" altLang="es-MX" sz="1400" dirty="0" smtClean="0">
                <a:solidFill>
                  <a:srgbClr val="9D4B07"/>
                </a:solidFill>
                <a:latin typeface="Perpetua" panose="02020502060401020303" pitchFamily="18" charset="0"/>
                <a:ea typeface="Times New Roman"/>
              </a:rPr>
              <a:t>consumo</a:t>
            </a:r>
            <a:r>
              <a:rPr lang="es-ES" altLang="es-MX" sz="1400" dirty="0">
                <a:solidFill>
                  <a:srgbClr val="9D4B07"/>
                </a:solidFill>
                <a:latin typeface="Perpetua" panose="02020502060401020303" pitchFamily="18" charset="0"/>
                <a:cs typeface="Arial" pitchFamily="34" charset="0"/>
              </a:rPr>
              <a:t>.</a:t>
            </a:r>
            <a:endParaRPr kumimoji="0" lang="es-MX" altLang="es-MX" sz="1400" i="0" u="none" strike="noStrike" cap="none" normalizeH="0" baseline="0" dirty="0" smtClean="0">
              <a:ln>
                <a:noFill/>
              </a:ln>
              <a:solidFill>
                <a:srgbClr val="9D4B07"/>
              </a:solidFill>
              <a:effectLst/>
              <a:latin typeface="Perpetua" panose="02020502060401020303" pitchFamily="18" charset="0"/>
              <a:cs typeface="Arial" pitchFamily="34" charset="0"/>
            </a:endParaRPr>
          </a:p>
        </p:txBody>
      </p:sp>
      <p:sp>
        <p:nvSpPr>
          <p:cNvPr id="8" name="Text Box 27"/>
          <p:cNvSpPr txBox="1">
            <a:spLocks noChangeArrowheads="1"/>
          </p:cNvSpPr>
          <p:nvPr/>
        </p:nvSpPr>
        <p:spPr bwMode="auto">
          <a:xfrm>
            <a:off x="847278" y="4298429"/>
            <a:ext cx="488597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lvl="1" algn="just" fontAlgn="base">
              <a:spcBef>
                <a:spcPts val="500"/>
              </a:spcBef>
              <a:spcAft>
                <a:spcPts val="500"/>
              </a:spcAft>
            </a:pPr>
            <a:r>
              <a:rPr lang="es-ES" altLang="es-MX" sz="1200" b="1" dirty="0">
                <a:solidFill>
                  <a:srgbClr val="9D4B07"/>
                </a:solidFill>
                <a:latin typeface="Perpetua" panose="02020502060401020303" pitchFamily="18" charset="0"/>
                <a:ea typeface="Times New Roman"/>
              </a:rPr>
              <a:t> </a:t>
            </a:r>
            <a:r>
              <a:rPr lang="es-ES" altLang="es-MX" sz="1400" b="1" dirty="0">
                <a:solidFill>
                  <a:srgbClr val="9D4B07"/>
                </a:solidFill>
                <a:latin typeface="Perpetua" panose="02020502060401020303" pitchFamily="18" charset="0"/>
                <a:ea typeface="Times New Roman"/>
              </a:rPr>
              <a:t>     </a:t>
            </a:r>
            <a:r>
              <a:rPr lang="es-MX" altLang="es-MX" sz="1400" b="1" dirty="0">
                <a:solidFill>
                  <a:srgbClr val="9D4B07"/>
                </a:solidFill>
                <a:latin typeface="Perpetua" panose="02020502060401020303" pitchFamily="18" charset="0"/>
                <a:ea typeface="Times New Roman"/>
              </a:rPr>
              <a:t>PARA LA </a:t>
            </a:r>
            <a:r>
              <a:rPr lang="es-MX" altLang="es-MX" sz="1400" b="1" dirty="0" smtClean="0">
                <a:solidFill>
                  <a:srgbClr val="9D4B07"/>
                </a:solidFill>
                <a:latin typeface="Perpetua" panose="02020502060401020303" pitchFamily="18" charset="0"/>
                <a:ea typeface="Times New Roman"/>
              </a:rPr>
              <a:t>INDUSTRIA</a:t>
            </a:r>
            <a:endParaRPr lang="es-ES" altLang="es-MX" sz="1400" b="1" dirty="0">
              <a:solidFill>
                <a:srgbClr val="9D4B07"/>
              </a:solidFill>
              <a:latin typeface="Perpetua" panose="02020502060401020303" pitchFamily="18" charset="0"/>
              <a:ea typeface="Times New Roman"/>
            </a:endParaRPr>
          </a:p>
          <a:p>
            <a:pPr lvl="1" indent="-171450" algn="just" fontAlgn="base">
              <a:spcBef>
                <a:spcPts val="500"/>
              </a:spcBef>
              <a:spcAft>
                <a:spcPts val="500"/>
              </a:spcAft>
              <a:buFont typeface="Arial" panose="020B0604020202020204" pitchFamily="34" charset="0"/>
              <a:buChar char="•"/>
            </a:pPr>
            <a:r>
              <a:rPr lang="es-ES" altLang="es-MX" sz="1400" dirty="0">
                <a:solidFill>
                  <a:srgbClr val="9D4B07"/>
                </a:solidFill>
                <a:latin typeface="Perpetua" panose="02020502060401020303" pitchFamily="18" charset="0"/>
                <a:ea typeface="Times New Roman"/>
              </a:rPr>
              <a:t>La certificación le permite demostrar el cumplimiento de los requisitos técnicos establecidos en los acuerdos contractuales o que forman parte de las obligaciones legales.</a:t>
            </a:r>
          </a:p>
        </p:txBody>
      </p:sp>
      <p:sp>
        <p:nvSpPr>
          <p:cNvPr id="10" name="Text Box 23"/>
          <p:cNvSpPr txBox="1">
            <a:spLocks noChangeArrowheads="1"/>
          </p:cNvSpPr>
          <p:nvPr/>
        </p:nvSpPr>
        <p:spPr bwMode="auto">
          <a:xfrm>
            <a:off x="691574" y="5508104"/>
            <a:ext cx="5329714" cy="30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285750" lvl="1" algn="just">
              <a:spcBef>
                <a:spcPts val="500"/>
              </a:spcBef>
              <a:spcAft>
                <a:spcPts val="500"/>
              </a:spcAft>
            </a:pPr>
            <a:r>
              <a:rPr lang="es-MX" altLang="es-MX" sz="1400" b="1" dirty="0" smtClean="0">
                <a:solidFill>
                  <a:srgbClr val="E36C0A"/>
                </a:solidFill>
                <a:latin typeface="Perpetua" panose="02020502060401020303" pitchFamily="18" charset="0"/>
              </a:rPr>
              <a:t>       </a:t>
            </a:r>
            <a:r>
              <a:rPr lang="es-MX" altLang="es-MX" sz="1400" b="1" dirty="0">
                <a:solidFill>
                  <a:srgbClr val="9D4B07"/>
                </a:solidFill>
                <a:latin typeface="Perpetua" panose="02020502060401020303" pitchFamily="18" charset="0"/>
                <a:ea typeface="Times New Roman"/>
                <a:cs typeface="+mn-cs"/>
              </a:rPr>
              <a:t>PARA LOS </a:t>
            </a:r>
            <a:r>
              <a:rPr lang="es-MX" altLang="es-MX" sz="1400" b="1" dirty="0" smtClean="0">
                <a:solidFill>
                  <a:srgbClr val="9D4B07"/>
                </a:solidFill>
                <a:latin typeface="Perpetua" panose="02020502060401020303" pitchFamily="18" charset="0"/>
                <a:ea typeface="Times New Roman"/>
                <a:cs typeface="+mn-cs"/>
              </a:rPr>
              <a:t>GOBIERNOS</a:t>
            </a:r>
            <a:endParaRPr lang="es-ES" altLang="es-MX" sz="1400" b="1" dirty="0">
              <a:solidFill>
                <a:srgbClr val="9D4B07"/>
              </a:solidFill>
              <a:latin typeface="Perpetua" panose="02020502060401020303" pitchFamily="18" charset="0"/>
              <a:ea typeface="Times New Roman"/>
              <a:cs typeface="+mn-cs"/>
            </a:endParaRPr>
          </a:p>
          <a:p>
            <a:pPr marL="285750" lvl="1" algn="just">
              <a:spcBef>
                <a:spcPts val="0"/>
              </a:spcBef>
              <a:spcAft>
                <a:spcPts val="0"/>
              </a:spcAft>
            </a:pPr>
            <a:r>
              <a:rPr lang="es-MX" altLang="es-MX" sz="1400" dirty="0" smtClean="0">
                <a:solidFill>
                  <a:srgbClr val="9D4B07"/>
                </a:solidFill>
                <a:latin typeface="Perpetua" panose="02020502060401020303" pitchFamily="18" charset="0"/>
                <a:ea typeface="Times New Roman"/>
                <a:cs typeface="+mn-cs"/>
              </a:rPr>
              <a:t>Son muchos los beneficios que el sector público puede alcanzar mediante la implementación de un sistema de gestión de la calidad basado en la norma ISO </a:t>
            </a:r>
            <a:r>
              <a:rPr lang="es-MX" altLang="es-MX" sz="1400" dirty="0" smtClean="0">
                <a:solidFill>
                  <a:srgbClr val="FF0000"/>
                </a:solidFill>
                <a:latin typeface="Perpetua" panose="02020502060401020303" pitchFamily="18" charset="0"/>
                <a:ea typeface="Times New Roman"/>
                <a:cs typeface="+mn-cs"/>
              </a:rPr>
              <a:t>9001:2015</a:t>
            </a:r>
          </a:p>
          <a:p>
            <a:pPr marL="285750" lvl="1" algn="just">
              <a:spcBef>
                <a:spcPts val="0"/>
              </a:spcBef>
              <a:spcAft>
                <a:spcPts val="0"/>
              </a:spcAft>
            </a:pPr>
            <a:endParaRPr lang="es-MX" altLang="es-MX" sz="600" dirty="0" smtClean="0">
              <a:solidFill>
                <a:srgbClr val="9D4B07"/>
              </a:solidFill>
              <a:latin typeface="Perpetua" panose="02020502060401020303" pitchFamily="18" charset="0"/>
              <a:ea typeface="Times New Roman"/>
              <a:cs typeface="+mn-cs"/>
            </a:endParaRPr>
          </a:p>
          <a:p>
            <a:pPr lvl="1" indent="-171450" algn="just">
              <a:spcBef>
                <a:spcPts val="0"/>
              </a:spcBef>
              <a:spcAft>
                <a:spcPts val="0"/>
              </a:spcAft>
              <a:buFont typeface="Arial" panose="020B0604020202020204" pitchFamily="34" charset="0"/>
              <a:buChar char="•"/>
            </a:pPr>
            <a:r>
              <a:rPr lang="es-MX" altLang="es-MX" sz="1400" dirty="0" smtClean="0">
                <a:solidFill>
                  <a:srgbClr val="9D4B07"/>
                </a:solidFill>
                <a:latin typeface="Perpetua" panose="02020502060401020303" pitchFamily="18" charset="0"/>
                <a:ea typeface="Times New Roman"/>
                <a:cs typeface="+mn-cs"/>
              </a:rPr>
              <a:t>Mejora el rendimiento y la medición.</a:t>
            </a:r>
          </a:p>
          <a:p>
            <a:pPr lvl="1" indent="-171450" algn="just">
              <a:spcBef>
                <a:spcPts val="0"/>
              </a:spcBef>
              <a:spcAft>
                <a:spcPts val="0"/>
              </a:spcAft>
              <a:buFont typeface="Arial" panose="020B0604020202020204" pitchFamily="34" charset="0"/>
              <a:buChar char="•"/>
            </a:pPr>
            <a:r>
              <a:rPr lang="es-MX" altLang="es-MX" sz="1400" dirty="0" smtClean="0">
                <a:solidFill>
                  <a:srgbClr val="9D4B07"/>
                </a:solidFill>
                <a:latin typeface="Perpetua" panose="02020502060401020303" pitchFamily="18" charset="0"/>
                <a:ea typeface="Times New Roman"/>
                <a:cs typeface="+mn-cs"/>
              </a:rPr>
              <a:t>Apoyar el logro de los objetivos estratégicos.</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Proporcionar un enfoque basado en hechos para la toma de decisiones.</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Reducir la duplicación de actividades.</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Maximizar la eficiencia.</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Mejorar la prestación de servicios. </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Proporcionar un marco para la mejora continua.</a:t>
            </a:r>
          </a:p>
          <a:p>
            <a:pPr lvl="1" indent="-171450" algn="just">
              <a:spcBef>
                <a:spcPts val="0"/>
              </a:spcBef>
              <a:spcAft>
                <a:spcPts val="0"/>
              </a:spcAft>
              <a:buFont typeface="Arial" panose="020B0604020202020204" pitchFamily="34" charset="0"/>
              <a:buChar char="•"/>
            </a:pPr>
            <a:r>
              <a:rPr lang="es-ES" altLang="es-MX" sz="1400" dirty="0" smtClean="0">
                <a:solidFill>
                  <a:srgbClr val="9D4B07"/>
                </a:solidFill>
                <a:latin typeface="Perpetua" panose="02020502060401020303" pitchFamily="18" charset="0"/>
                <a:ea typeface="Times New Roman"/>
                <a:cs typeface="+mn-cs"/>
              </a:rPr>
              <a:t>Mejorar la satisfacción de los ciudadanos, clientes y partes interesadas.</a:t>
            </a:r>
          </a:p>
          <a:p>
            <a:pPr lvl="1" indent="-171450" algn="just">
              <a:spcBef>
                <a:spcPts val="0"/>
              </a:spcBef>
              <a:spcAft>
                <a:spcPts val="0"/>
              </a:spcAft>
              <a:buFont typeface="Arial" panose="020B0604020202020204" pitchFamily="34" charset="0"/>
              <a:buChar char="•"/>
            </a:pPr>
            <a:endParaRPr kumimoji="0" lang="es-MX" altLang="es-MX" sz="2800" i="0" u="none" strike="noStrike" cap="none" normalizeH="0" baseline="0" dirty="0" smtClean="0">
              <a:ln>
                <a:noFill/>
              </a:ln>
              <a:solidFill>
                <a:schemeClr val="tx1"/>
              </a:solidFill>
              <a:effectLst/>
              <a:latin typeface="Perpetua" panose="02020502060401020303" pitchFamily="18" charset="0"/>
            </a:endParaRPr>
          </a:p>
        </p:txBody>
      </p:sp>
    </p:spTree>
    <p:extLst>
      <p:ext uri="{BB962C8B-B14F-4D97-AF65-F5344CB8AC3E}">
        <p14:creationId xmlns:p14="http://schemas.microsoft.com/office/powerpoint/2010/main" val="1010277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C:\Users\MaríaGuadalupe\AppData\Local\Microsoft\Windows\INetCache\Content.Word\20130614_221312517_iOS.JPG"/>
          <p:cNvPicPr/>
          <p:nvPr/>
        </p:nvPicPr>
        <p:blipFill rotWithShape="1">
          <a:blip r:embed="rId2" cstate="print">
            <a:extLst>
              <a:ext uri="{28A0092B-C50C-407E-A947-70E740481C1C}">
                <a14:useLocalDpi xmlns:a14="http://schemas.microsoft.com/office/drawing/2010/main" val="0"/>
              </a:ext>
            </a:extLst>
          </a:blip>
          <a:srcRect l="8885" r="28126"/>
          <a:stretch/>
        </p:blipFill>
        <p:spPr bwMode="auto">
          <a:xfrm rot="5400000">
            <a:off x="4694000" y="5889830"/>
            <a:ext cx="1538439" cy="1783099"/>
          </a:xfrm>
          <a:prstGeom prst="rect">
            <a:avLst/>
          </a:prstGeom>
          <a:noFill/>
          <a:ln>
            <a:noFill/>
          </a:ln>
          <a:effectLst>
            <a:glow rad="127000">
              <a:schemeClr val="accent1">
                <a:alpha val="41000"/>
              </a:schemeClr>
            </a:glow>
          </a:effectLst>
          <a:extLst>
            <a:ext uri="{53640926-AAD7-44D8-BBD7-CCE9431645EC}">
              <a14:shadowObscured xmlns:a14="http://schemas.microsoft.com/office/drawing/2010/main"/>
            </a:ext>
          </a:extLst>
        </p:spPr>
      </p:pic>
      <p:pic>
        <p:nvPicPr>
          <p:cNvPr id="7" name="6 Imagen" descr="F:\Imágenes\2013-07-20 001\IMG_0190.JPG"/>
          <p:cNvPicPr/>
          <p:nvPr/>
        </p:nvPicPr>
        <p:blipFill>
          <a:blip r:embed="rId3" cstate="print"/>
          <a:srcRect/>
          <a:stretch>
            <a:fillRect/>
          </a:stretch>
        </p:blipFill>
        <p:spPr bwMode="auto">
          <a:xfrm>
            <a:off x="4450519" y="3851920"/>
            <a:ext cx="1953580" cy="1368152"/>
          </a:xfrm>
          <a:prstGeom prst="rect">
            <a:avLst/>
          </a:prstGeom>
          <a:ln>
            <a:noFill/>
          </a:ln>
          <a:effectLst>
            <a:softEdge rad="112500"/>
          </a:effectLst>
        </p:spPr>
      </p:pic>
      <p:sp>
        <p:nvSpPr>
          <p:cNvPr id="6" name="Rectangle 5"/>
          <p:cNvSpPr>
            <a:spLocks noChangeArrowheads="1"/>
          </p:cNvSpPr>
          <p:nvPr/>
        </p:nvSpPr>
        <p:spPr bwMode="auto">
          <a:xfrm>
            <a:off x="0" y="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11" name="Rectangle 9"/>
          <p:cNvSpPr>
            <a:spLocks noChangeArrowheads="1"/>
          </p:cNvSpPr>
          <p:nvPr/>
        </p:nvSpPr>
        <p:spPr bwMode="auto">
          <a:xfrm>
            <a:off x="0" y="91440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11 CuadroTexto"/>
          <p:cNvSpPr txBox="1"/>
          <p:nvPr/>
        </p:nvSpPr>
        <p:spPr>
          <a:xfrm>
            <a:off x="728698" y="1271821"/>
            <a:ext cx="3564398" cy="6032421"/>
          </a:xfrm>
          <a:prstGeom prst="rect">
            <a:avLst/>
          </a:prstGeom>
          <a:noFill/>
        </p:spPr>
        <p:txBody>
          <a:bodyPr wrap="square" rtlCol="0">
            <a:spAutoFit/>
          </a:bodyPr>
          <a:lstStyle/>
          <a:p>
            <a:pPr eaLnBrk="0" fontAlgn="base" hangingPunct="0">
              <a:spcBef>
                <a:spcPct val="0"/>
              </a:spcBef>
              <a:spcAft>
                <a:spcPct val="0"/>
              </a:spcAft>
            </a:pPr>
            <a:endPar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endParaRPr>
          </a:p>
          <a:p>
            <a:pPr eaLnBrk="0" fontAlgn="base" hangingPunct="0">
              <a:spcBef>
                <a:spcPct val="0"/>
              </a:spcBef>
              <a:spcAft>
                <a:spcPct val="0"/>
              </a:spcAft>
            </a:pPr>
            <a:endPar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endParaRPr>
          </a:p>
          <a:p>
            <a:pPr eaLnBrk="0" fontAlgn="base" hangingPunct="0">
              <a:spcBef>
                <a:spcPct val="0"/>
              </a:spcBef>
              <a:spcAft>
                <a:spcPct val="0"/>
              </a:spcAft>
            </a:pP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Algunos </a:t>
            </a: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Cursos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 abiertos de </a:t>
            </a: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Formación en Sistemas de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Gestión</a:t>
            </a:r>
          </a:p>
          <a:p>
            <a:pPr eaLnBrk="0" fontAlgn="base" hangingPunct="0">
              <a:spcBef>
                <a:spcPct val="0"/>
              </a:spcBef>
              <a:spcAft>
                <a:spcPct val="0"/>
              </a:spcAft>
            </a:pPr>
            <a:endPar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endParaRPr>
          </a:p>
          <a:p>
            <a:pPr eaLnBrk="0" fontAlgn="base" hangingPunct="0">
              <a:spcBef>
                <a:spcPct val="0"/>
              </a:spcBef>
              <a:spcAft>
                <a:spcPct val="0"/>
              </a:spcAft>
            </a:pPr>
            <a:endParaRPr lang="es-MX" sz="1200" b="1" dirty="0">
              <a:solidFill>
                <a:srgbClr val="9D4B07"/>
              </a:solidFill>
              <a:latin typeface="Century Gothic" pitchFamily="34" charset="0"/>
              <a:ea typeface="Times New Roman" pitchFamily="18" charset="0"/>
              <a:cs typeface="Arial" pitchFamily="34" charset="0"/>
            </a:endParaRP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Sensibilización e Inducción a la Calidad</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Filosofía de la Calidad</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Familia ISO 9000</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ISO </a:t>
            </a:r>
            <a:r>
              <a:rPr lang="es-MX" sz="1400" dirty="0" smtClean="0">
                <a:solidFill>
                  <a:srgbClr val="9D4B07"/>
                </a:solidFill>
                <a:latin typeface="Perpetua" panose="02020502060401020303" pitchFamily="18" charset="0"/>
                <a:ea typeface="Times New Roman" pitchFamily="18" charset="0"/>
                <a:cs typeface="Arial" pitchFamily="34" charset="0"/>
              </a:rPr>
              <a:t>9001 Interpretación </a:t>
            </a:r>
            <a:r>
              <a:rPr lang="es-MX" sz="1400" dirty="0">
                <a:solidFill>
                  <a:srgbClr val="9D4B07"/>
                </a:solidFill>
                <a:latin typeface="Perpetua" panose="02020502060401020303" pitchFamily="18" charset="0"/>
                <a:ea typeface="Times New Roman" pitchFamily="18" charset="0"/>
                <a:cs typeface="Arial" pitchFamily="34" charset="0"/>
              </a:rPr>
              <a:t>de la Norma</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Auditores en ISO</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Gestión de la Calidad</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Calidad y Productividad</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Six Sigma</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Herramientas para la mejora continúa SGC</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Procesos de Auditorias</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Control  Documental</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Acciones Preventivas y Correctivas</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Trabajo en Equipo</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Análisis y Solución de Problema</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Diplomado de Calidad Total</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Formación de Auditores Líderes</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ISO 14000</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ISO 18001</a:t>
            </a:r>
          </a:p>
          <a:p>
            <a:pPr eaLnBrk="0" fontAlgn="base" hangingPunct="0">
              <a:spcBef>
                <a:spcPct val="0"/>
              </a:spcBef>
              <a:spcAft>
                <a:spcPct val="0"/>
              </a:spcAft>
              <a:buFontTx/>
              <a:buChar char="•"/>
            </a:pPr>
            <a:r>
              <a:rPr lang="es-MX" sz="1400" dirty="0">
                <a:solidFill>
                  <a:srgbClr val="9D4B07"/>
                </a:solidFill>
                <a:latin typeface="Perpetua" panose="02020502060401020303" pitchFamily="18" charset="0"/>
                <a:ea typeface="Times New Roman" pitchFamily="18" charset="0"/>
                <a:cs typeface="Arial" pitchFamily="34" charset="0"/>
              </a:rPr>
              <a:t>Calidad en el </a:t>
            </a:r>
            <a:r>
              <a:rPr lang="es-MX" sz="1400" dirty="0" smtClean="0">
                <a:solidFill>
                  <a:srgbClr val="9D4B07"/>
                </a:solidFill>
                <a:latin typeface="Perpetua" panose="02020502060401020303" pitchFamily="18" charset="0"/>
                <a:ea typeface="Times New Roman" pitchFamily="18" charset="0"/>
                <a:cs typeface="Arial" pitchFamily="34" charset="0"/>
              </a:rPr>
              <a:t>servicio</a:t>
            </a:r>
          </a:p>
          <a:p>
            <a:pPr eaLnBrk="0" fontAlgn="base" hangingPunct="0">
              <a:spcBef>
                <a:spcPct val="0"/>
              </a:spcBef>
              <a:spcAft>
                <a:spcPct val="0"/>
              </a:spcAft>
              <a:buFontTx/>
              <a:buChar char="•"/>
            </a:pPr>
            <a:r>
              <a:rPr lang="es-MX" sz="1400" dirty="0" smtClean="0">
                <a:solidFill>
                  <a:srgbClr val="9D4B07"/>
                </a:solidFill>
                <a:latin typeface="Perpetua" panose="02020502060401020303" pitchFamily="18" charset="0"/>
                <a:ea typeface="Times New Roman" pitchFamily="18" charset="0"/>
                <a:cs typeface="Arial" pitchFamily="34" charset="0"/>
              </a:rPr>
              <a:t>Programa de Direccionamiento Estratégico con enfoque a ISO 9000</a:t>
            </a:r>
            <a:endParaRPr lang="es-MX" sz="1400" dirty="0">
              <a:solidFill>
                <a:srgbClr val="9D4B07"/>
              </a:solidFill>
              <a:latin typeface="Perpetua" panose="02020502060401020303" pitchFamily="18" charset="0"/>
              <a:ea typeface="Times New Roman" pitchFamily="18" charset="0"/>
              <a:cs typeface="Arial" pitchFamily="34" charset="0"/>
            </a:endParaRPr>
          </a:p>
        </p:txBody>
      </p:sp>
      <p:pic>
        <p:nvPicPr>
          <p:cNvPr id="13" name="1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760" y="1865605"/>
            <a:ext cx="1783099" cy="1224136"/>
          </a:xfrm>
          <a:prstGeom prst="rect">
            <a:avLst/>
          </a:prstGeom>
        </p:spPr>
      </p:pic>
    </p:spTree>
    <p:extLst>
      <p:ext uri="{BB962C8B-B14F-4D97-AF65-F5344CB8AC3E}">
        <p14:creationId xmlns:p14="http://schemas.microsoft.com/office/powerpoint/2010/main" val="9613031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476672" y="1659391"/>
            <a:ext cx="3744416" cy="3908762"/>
          </a:xfrm>
          <a:prstGeom prst="rect">
            <a:avLst/>
          </a:prstGeom>
        </p:spPr>
        <p:txBody>
          <a:bodyPr wrap="square">
            <a:spAutoFit/>
          </a:bodyPr>
          <a:lstStyle/>
          <a:p>
            <a:pPr fontAlgn="base">
              <a:spcBef>
                <a:spcPct val="0"/>
              </a:spcBef>
              <a:spcAft>
                <a:spcPct val="0"/>
              </a:spcAft>
            </a:pPr>
            <a:r>
              <a:rPr lang="es-MX" sz="1200" b="1" dirty="0" smtClean="0">
                <a:solidFill>
                  <a:srgbClr val="9D4B07"/>
                </a:solidFill>
                <a:latin typeface="Perpetua" panose="02020502060401020303" pitchFamily="18" charset="0"/>
                <a:ea typeface="Times New Roman" pitchFamily="18" charset="0"/>
                <a:cs typeface="Arial" pitchFamily="34" charset="0"/>
              </a:rPr>
              <a:t>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Cursos </a:t>
            </a: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Gerenciales y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Complementarios </a:t>
            </a:r>
          </a:p>
          <a:p>
            <a:pPr fontAlgn="base">
              <a:spcBef>
                <a:spcPct val="0"/>
              </a:spcBef>
              <a:spcAft>
                <a:spcPct val="0"/>
              </a:spcAft>
            </a:pPr>
            <a:endParaRPr lang="es-MX" sz="1200" b="1" dirty="0">
              <a:solidFill>
                <a:srgbClr val="9D4B07"/>
              </a:solidFill>
              <a:latin typeface="Perpetua" panose="02020502060401020303" pitchFamily="18" charset="0"/>
              <a:ea typeface="Times New Roman" pitchFamily="18" charset="0"/>
              <a:cs typeface="Arial" pitchFamily="34" charset="0"/>
            </a:endParaRPr>
          </a:p>
          <a:p>
            <a:pPr marL="171450" indent="-171450" fontAlgn="base">
              <a:spcBef>
                <a:spcPct val="0"/>
              </a:spcBef>
              <a:spcAft>
                <a:spcPct val="0"/>
              </a:spcAft>
              <a:buFont typeface="Arial" panose="020B0604020202020204" pitchFamily="34" charset="0"/>
              <a:buChar char="•"/>
            </a:pPr>
            <a:r>
              <a:rPr lang="es-MX" sz="1300" dirty="0" smtClean="0">
                <a:solidFill>
                  <a:srgbClr val="9D4B07"/>
                </a:solidFill>
                <a:latin typeface="Perpetua" panose="02020502060401020303" pitchFamily="18" charset="0"/>
                <a:ea typeface="Times New Roman" pitchFamily="18" charset="0"/>
                <a:cs typeface="Arial" pitchFamily="34" charset="0"/>
              </a:rPr>
              <a:t>Reingeniería </a:t>
            </a:r>
            <a:r>
              <a:rPr lang="es-MX" sz="1300" dirty="0">
                <a:solidFill>
                  <a:srgbClr val="9D4B07"/>
                </a:solidFill>
                <a:latin typeface="Perpetua" panose="02020502060401020303" pitchFamily="18" charset="0"/>
                <a:ea typeface="Times New Roman" pitchFamily="18" charset="0"/>
                <a:cs typeface="Arial" pitchFamily="34" charset="0"/>
              </a:rPr>
              <a:t>e </a:t>
            </a:r>
            <a:r>
              <a:rPr lang="es-MX" sz="1300" dirty="0" smtClean="0">
                <a:solidFill>
                  <a:srgbClr val="9D4B07"/>
                </a:solidFill>
                <a:latin typeface="Perpetua" panose="02020502060401020303" pitchFamily="18" charset="0"/>
                <a:ea typeface="Times New Roman" pitchFamily="18" charset="0"/>
                <a:cs typeface="Arial" pitchFamily="34" charset="0"/>
              </a:rPr>
              <a:t>Innovación </a:t>
            </a:r>
            <a:r>
              <a:rPr lang="es-MX" sz="1300" dirty="0">
                <a:solidFill>
                  <a:srgbClr val="9D4B07"/>
                </a:solidFill>
                <a:latin typeface="Perpetua" panose="02020502060401020303" pitchFamily="18" charset="0"/>
                <a:ea typeface="Times New Roman" pitchFamily="18" charset="0"/>
                <a:cs typeface="Arial" pitchFamily="34" charset="0"/>
              </a:rPr>
              <a:t>de Procesos</a:t>
            </a: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Balance </a:t>
            </a:r>
            <a:r>
              <a:rPr lang="es-MX" sz="1300" dirty="0" smtClean="0">
                <a:solidFill>
                  <a:srgbClr val="9D4B07"/>
                </a:solidFill>
                <a:latin typeface="Perpetua" panose="02020502060401020303" pitchFamily="18" charset="0"/>
                <a:ea typeface="Times New Roman" pitchFamily="18" charset="0"/>
                <a:cs typeface="Arial" pitchFamily="34" charset="0"/>
              </a:rPr>
              <a:t>Score  Card</a:t>
            </a:r>
            <a:endParaRPr lang="es-MX" sz="1300" dirty="0">
              <a:solidFill>
                <a:srgbClr val="9D4B07"/>
              </a:solidFill>
              <a:latin typeface="Perpetua" panose="02020502060401020303" pitchFamily="18" charset="0"/>
              <a:ea typeface="Times New Roman" pitchFamily="18" charset="0"/>
              <a:cs typeface="Arial" pitchFamily="34" charset="0"/>
            </a:endParaRP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Ley de Metrología y su </a:t>
            </a:r>
            <a:r>
              <a:rPr lang="es-MX" sz="1300" dirty="0" smtClean="0">
                <a:solidFill>
                  <a:srgbClr val="9D4B07"/>
                </a:solidFill>
                <a:latin typeface="Perpetua" panose="02020502060401020303" pitchFamily="18" charset="0"/>
                <a:ea typeface="Times New Roman" pitchFamily="18" charset="0"/>
                <a:cs typeface="Arial" pitchFamily="34" charset="0"/>
              </a:rPr>
              <a:t>Reglamento</a:t>
            </a:r>
            <a:endParaRPr lang="es-MX" sz="1300" dirty="0">
              <a:solidFill>
                <a:srgbClr val="9D4B07"/>
              </a:solidFill>
              <a:latin typeface="Perpetua" panose="02020502060401020303" pitchFamily="18" charset="0"/>
              <a:ea typeface="Times New Roman" pitchFamily="18" charset="0"/>
              <a:cs typeface="Arial" pitchFamily="34" charset="0"/>
            </a:endParaRP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Instrumentos de Medición</a:t>
            </a: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Administración Básica</a:t>
            </a: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Administración por Objetivos</a:t>
            </a:r>
          </a:p>
          <a:p>
            <a:pPr marL="171450" indent="-171450" fontAlgn="base">
              <a:spcBef>
                <a:spcPct val="0"/>
              </a:spcBef>
              <a:spcAft>
                <a:spcPct val="0"/>
              </a:spcAft>
              <a:buFont typeface="Arial" panose="020B0604020202020204" pitchFamily="34" charset="0"/>
              <a:buChar char="•"/>
            </a:pPr>
            <a:r>
              <a:rPr lang="es-MX" sz="1300" dirty="0">
                <a:solidFill>
                  <a:srgbClr val="9D4B07"/>
                </a:solidFill>
                <a:latin typeface="Perpetua" panose="02020502060401020303" pitchFamily="18" charset="0"/>
                <a:ea typeface="Times New Roman" pitchFamily="18" charset="0"/>
                <a:cs typeface="Arial" pitchFamily="34" charset="0"/>
              </a:rPr>
              <a:t>Delegación de Puestos</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sz="1300" dirty="0">
                <a:solidFill>
                  <a:srgbClr val="9D4B07"/>
                </a:solidFill>
                <a:latin typeface="Perpetua" panose="02020502060401020303" pitchFamily="18" charset="0"/>
                <a:ea typeface="Times New Roman" pitchFamily="18" charset="0"/>
                <a:cs typeface="Arial" pitchFamily="34" charset="0"/>
              </a:rPr>
              <a:t>Diseño de indicadores de </a:t>
            </a:r>
            <a:r>
              <a:rPr lang="es-MX" sz="1300" dirty="0" smtClean="0">
                <a:solidFill>
                  <a:srgbClr val="9D4B07"/>
                </a:solidFill>
                <a:latin typeface="Perpetua" panose="02020502060401020303" pitchFamily="18" charset="0"/>
                <a:ea typeface="Times New Roman" pitchFamily="18" charset="0"/>
                <a:cs typeface="Arial" pitchFamily="34" charset="0"/>
              </a:rPr>
              <a:t>procesos</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smtClean="0">
                <a:solidFill>
                  <a:srgbClr val="9D4B07"/>
                </a:solidFill>
                <a:latin typeface="Perpetua" panose="02020502060401020303" pitchFamily="18" charset="0"/>
                <a:ea typeface="Times New Roman" pitchFamily="18" charset="0"/>
                <a:cs typeface="Arial" pitchFamily="34" charset="0"/>
              </a:rPr>
              <a:t>Mapeo </a:t>
            </a:r>
            <a:r>
              <a:rPr lang="es-MX" altLang="es-MX" sz="1300" dirty="0">
                <a:solidFill>
                  <a:srgbClr val="9D4B07"/>
                </a:solidFill>
                <a:latin typeface="Perpetua" panose="02020502060401020303" pitchFamily="18" charset="0"/>
                <a:ea typeface="Times New Roman" pitchFamily="18" charset="0"/>
                <a:cs typeface="Arial" pitchFamily="34" charset="0"/>
              </a:rPr>
              <a:t>de procesos</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a:solidFill>
                  <a:srgbClr val="9D4B07"/>
                </a:solidFill>
                <a:latin typeface="Perpetua" panose="02020502060401020303" pitchFamily="18" charset="0"/>
                <a:ea typeface="Times New Roman" pitchFamily="18" charset="0"/>
                <a:cs typeface="Arial" pitchFamily="34" charset="0"/>
              </a:rPr>
              <a:t>Comunicación asertiva y habilidades de negocio</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a:solidFill>
                  <a:srgbClr val="9D4B07"/>
                </a:solidFill>
                <a:latin typeface="Perpetua" panose="02020502060401020303" pitchFamily="18" charset="0"/>
                <a:ea typeface="Times New Roman" pitchFamily="18" charset="0"/>
                <a:cs typeface="Arial" pitchFamily="34" charset="0"/>
              </a:rPr>
              <a:t>Indicadores de </a:t>
            </a:r>
            <a:r>
              <a:rPr lang="es-MX" altLang="es-MX" sz="1300" dirty="0" smtClean="0">
                <a:solidFill>
                  <a:srgbClr val="9D4B07"/>
                </a:solidFill>
                <a:latin typeface="Perpetua" panose="02020502060401020303" pitchFamily="18" charset="0"/>
                <a:ea typeface="Times New Roman" pitchFamily="18" charset="0"/>
                <a:cs typeface="Arial" pitchFamily="34" charset="0"/>
              </a:rPr>
              <a:t>Gestión</a:t>
            </a:r>
            <a:endParaRPr lang="es-MX" altLang="es-MX" sz="1300" dirty="0">
              <a:solidFill>
                <a:srgbClr val="9D4B07"/>
              </a:solidFill>
              <a:latin typeface="Perpetua" panose="02020502060401020303" pitchFamily="18" charset="0"/>
              <a:ea typeface="Times New Roman" pitchFamily="18" charset="0"/>
              <a:cs typeface="Arial" pitchFamily="34" charset="0"/>
            </a:endParaRP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a:solidFill>
                  <a:srgbClr val="9D4B07"/>
                </a:solidFill>
                <a:latin typeface="Perpetua" panose="02020502060401020303" pitchFamily="18" charset="0"/>
                <a:ea typeface="Times New Roman" pitchFamily="18" charset="0"/>
                <a:cs typeface="Arial" pitchFamily="34" charset="0"/>
              </a:rPr>
              <a:t>Planeación </a:t>
            </a:r>
            <a:r>
              <a:rPr lang="es-MX" altLang="es-MX" sz="1300" dirty="0" smtClean="0">
                <a:solidFill>
                  <a:srgbClr val="9D4B07"/>
                </a:solidFill>
                <a:latin typeface="Perpetua" panose="02020502060401020303" pitchFamily="18" charset="0"/>
                <a:ea typeface="Times New Roman" pitchFamily="18" charset="0"/>
                <a:cs typeface="Arial" pitchFamily="34" charset="0"/>
              </a:rPr>
              <a:t>estratégica</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smtClean="0">
                <a:solidFill>
                  <a:srgbClr val="9D4B07"/>
                </a:solidFill>
                <a:latin typeface="Perpetua" panose="02020502060401020303" pitchFamily="18" charset="0"/>
                <a:ea typeface="Times New Roman" pitchFamily="18" charset="0"/>
                <a:cs typeface="Arial" pitchFamily="34" charset="0"/>
              </a:rPr>
              <a:t>Programa de Direccionamiento Estratégico</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smtClean="0">
                <a:solidFill>
                  <a:srgbClr val="9D4B07"/>
                </a:solidFill>
                <a:latin typeface="Perpetua" panose="02020502060401020303" pitchFamily="18" charset="0"/>
                <a:ea typeface="Times New Roman" pitchFamily="18" charset="0"/>
                <a:cs typeface="Arial" pitchFamily="34" charset="0"/>
              </a:rPr>
              <a:t>Normatividad para personal operativo de laboratorio Clínico</a:t>
            </a:r>
          </a:p>
          <a:p>
            <a:pPr marL="171450" marR="0" lvl="1" indent="-171450" fontAlgn="base">
              <a:lnSpc>
                <a:spcPct val="100000"/>
              </a:lnSpc>
              <a:spcBef>
                <a:spcPct val="0"/>
              </a:spcBef>
              <a:spcAft>
                <a:spcPct val="0"/>
              </a:spcAft>
              <a:buClrTx/>
              <a:buSzTx/>
              <a:buFont typeface="Arial" panose="020B0604020202020204" pitchFamily="34" charset="0"/>
              <a:buChar char="•"/>
              <a:tabLst/>
            </a:pPr>
            <a:r>
              <a:rPr lang="es-MX" altLang="es-MX" sz="1300" dirty="0" smtClean="0">
                <a:solidFill>
                  <a:srgbClr val="9D4B07"/>
                </a:solidFill>
                <a:latin typeface="Perpetua" panose="02020502060401020303" pitchFamily="18" charset="0"/>
                <a:ea typeface="Times New Roman" pitchFamily="18" charset="0"/>
                <a:cs typeface="Arial" pitchFamily="34" charset="0"/>
              </a:rPr>
              <a:t>Gobernabilidad y Buen Gobierno</a:t>
            </a:r>
            <a:endParaRPr lang="es-MX" altLang="es-MX" sz="1300" dirty="0">
              <a:solidFill>
                <a:srgbClr val="9D4B07"/>
              </a:solidFill>
              <a:latin typeface="Perpetua" panose="02020502060401020303" pitchFamily="18" charset="0"/>
              <a:ea typeface="Times New Roman" pitchFamily="18" charset="0"/>
              <a:cs typeface="Arial" pitchFamily="34" charset="0"/>
            </a:endParaRPr>
          </a:p>
          <a:p>
            <a:pPr fontAlgn="base">
              <a:spcBef>
                <a:spcPct val="0"/>
              </a:spcBef>
              <a:spcAft>
                <a:spcPct val="0"/>
              </a:spcAft>
            </a:pPr>
            <a:endParaRPr lang="es-MX" sz="1200" dirty="0">
              <a:solidFill>
                <a:srgbClr val="9D4B07"/>
              </a:solidFill>
              <a:latin typeface="Perpetua" panose="02020502060401020303" pitchFamily="18" charset="0"/>
              <a:ea typeface="Times New Roman" pitchFamily="18" charset="0"/>
              <a:cs typeface="Arial" pitchFamily="34" charset="0"/>
            </a:endParaRPr>
          </a:p>
        </p:txBody>
      </p:sp>
      <p:pic>
        <p:nvPicPr>
          <p:cNvPr id="6" name="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3506" y="5796136"/>
            <a:ext cx="2052228" cy="1111076"/>
          </a:xfrm>
          <a:prstGeom prst="rect">
            <a:avLst/>
          </a:prstGeom>
        </p:spPr>
      </p:pic>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452" y="2771800"/>
            <a:ext cx="2020534" cy="1347023"/>
          </a:xfrm>
          <a:prstGeom prst="rect">
            <a:avLst/>
          </a:prstGeom>
        </p:spPr>
      </p:pic>
      <p:sp>
        <p:nvSpPr>
          <p:cNvPr id="8" name="Text Box 53"/>
          <p:cNvSpPr txBox="1">
            <a:spLocks noChangeArrowheads="1"/>
          </p:cNvSpPr>
          <p:nvPr/>
        </p:nvSpPr>
        <p:spPr bwMode="auto">
          <a:xfrm>
            <a:off x="489000" y="5568153"/>
            <a:ext cx="3741242" cy="205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s-MX" altLang="es-MX" sz="14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rPr>
              <a:t>Cursos para  Certificación de </a:t>
            </a:r>
            <a:r>
              <a:rPr lang="es-MX" altLang="es-MX" sz="14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rPr>
              <a:t>Competencia:</a:t>
            </a:r>
          </a:p>
          <a:p>
            <a:pPr marL="0" marR="0" lvl="0" indent="0" algn="l" defTabSz="914400" rtl="0" eaLnBrk="1" fontAlgn="base" latinLnBrk="0" hangingPunct="1">
              <a:lnSpc>
                <a:spcPct val="100000"/>
              </a:lnSpc>
              <a:spcBef>
                <a:spcPct val="0"/>
              </a:spcBef>
              <a:spcAft>
                <a:spcPct val="0"/>
              </a:spcAft>
              <a:buClrTx/>
              <a:buSzTx/>
              <a:buFontTx/>
              <a:buNone/>
              <a:tabLst/>
            </a:pPr>
            <a:endParaRPr lang="es-MX" altLang="es-MX" sz="700" b="1" dirty="0">
              <a:solidFill>
                <a:srgbClr val="9D4B07"/>
              </a:solidFill>
              <a:latin typeface="Perpetua" panose="02020502060401020303" pitchFamily="18" charset="0"/>
              <a:ea typeface="Times New Roman" pitchFamily="18" charset="0"/>
            </a:endParaRPr>
          </a:p>
          <a:p>
            <a:pPr marL="180975" marR="0" lvl="0" indent="-180975"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s-MX" altLang="es-MX" sz="1200" b="0" i="0" u="none" strike="noStrike" cap="none" normalizeH="0" baseline="0" dirty="0" smtClean="0">
                <a:ln>
                  <a:noFill/>
                </a:ln>
                <a:solidFill>
                  <a:srgbClr val="9D4B07"/>
                </a:solidFill>
                <a:effectLst/>
                <a:latin typeface="Perpetua" panose="02020502060401020303" pitchFamily="18" charset="0"/>
                <a:ea typeface="Times New Roman" pitchFamily="18" charset="0"/>
              </a:rPr>
              <a:t>Habilidades Gerenciales (Nivel Básico, Intermedio y Avanzado)</a:t>
            </a:r>
            <a:endParaRPr kumimoji="0" lang="es-MX" altLang="es-MX" sz="1200" b="0" i="0" u="none" strike="noStrike" cap="none" normalizeH="0" baseline="0" dirty="0" smtClean="0">
              <a:ln>
                <a:noFill/>
              </a:ln>
              <a:solidFill>
                <a:schemeClr val="tx1"/>
              </a:solidFill>
              <a:effectLst/>
              <a:latin typeface="Perpetua" panose="02020502060401020303" pitchFamily="18" charset="0"/>
              <a:ea typeface="Times New Roman" pitchFamily="18" charset="0"/>
            </a:endParaRPr>
          </a:p>
          <a:p>
            <a:pPr marL="180975" marR="0" lvl="0" indent="-180975"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smtClean="0">
                <a:ln>
                  <a:noFill/>
                </a:ln>
                <a:solidFill>
                  <a:srgbClr val="9D4B07"/>
                </a:solidFill>
                <a:effectLst/>
                <a:latin typeface="Perpetua" panose="02020502060401020303" pitchFamily="18" charset="0"/>
                <a:ea typeface="Times New Roman" pitchFamily="18" charset="0"/>
              </a:rPr>
              <a:t>Evaluación en Competencia Laboral</a:t>
            </a:r>
            <a:endParaRPr kumimoji="0" lang="es-MX" altLang="es-MX" sz="1200" b="0" i="0" u="none" strike="noStrike" cap="none" normalizeH="0" baseline="0" dirty="0" smtClean="0">
              <a:ln>
                <a:noFill/>
              </a:ln>
              <a:solidFill>
                <a:schemeClr val="tx1"/>
              </a:solidFill>
              <a:effectLst/>
              <a:latin typeface="Perpetua" panose="02020502060401020303" pitchFamily="18" charset="0"/>
              <a:ea typeface="Times New Roman" pitchFamily="18" charset="0"/>
            </a:endParaRPr>
          </a:p>
          <a:p>
            <a:pPr marL="180975" marR="0" lvl="0" indent="-180975"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smtClean="0">
                <a:ln>
                  <a:noFill/>
                </a:ln>
                <a:solidFill>
                  <a:srgbClr val="9D4B07"/>
                </a:solidFill>
                <a:effectLst/>
                <a:latin typeface="Perpetua" panose="02020502060401020303" pitchFamily="18" charset="0"/>
                <a:ea typeface="Times New Roman" pitchFamily="18" charset="0"/>
              </a:rPr>
              <a:t>Formación de Capacitadores</a:t>
            </a:r>
            <a:endParaRPr kumimoji="0" lang="es-MX" altLang="es-MX" sz="1200" b="0" i="0" u="none" strike="noStrike" cap="none" normalizeH="0" baseline="0" dirty="0" smtClean="0">
              <a:ln>
                <a:noFill/>
              </a:ln>
              <a:solidFill>
                <a:schemeClr val="tx1"/>
              </a:solidFill>
              <a:effectLst/>
              <a:latin typeface="Perpetua" panose="02020502060401020303" pitchFamily="18" charset="0"/>
              <a:ea typeface="Times New Roman" pitchFamily="18" charset="0"/>
            </a:endParaRPr>
          </a:p>
          <a:p>
            <a:pPr marL="180975" marR="0" lvl="0" indent="-180975" algn="l" defTabSz="914400" rtl="0" eaLnBrk="0" fontAlgn="base" latinLnBrk="0" hangingPunct="0">
              <a:lnSpc>
                <a:spcPct val="100000"/>
              </a:lnSpc>
              <a:spcBef>
                <a:spcPct val="0"/>
              </a:spcBef>
              <a:spcAft>
                <a:spcPct val="0"/>
              </a:spcAft>
              <a:buClrTx/>
              <a:buSzTx/>
              <a:buFontTx/>
              <a:buChar char="•"/>
              <a:tabLst/>
            </a:pPr>
            <a:r>
              <a:rPr kumimoji="0" lang="es-MX" altLang="es-MX" sz="1200" b="0" i="0" u="none" strike="noStrike" cap="none" normalizeH="0" baseline="0" dirty="0" smtClean="0">
                <a:ln>
                  <a:noFill/>
                </a:ln>
                <a:solidFill>
                  <a:srgbClr val="9D4B07"/>
                </a:solidFill>
                <a:effectLst/>
                <a:latin typeface="Perpetua" panose="02020502060401020303" pitchFamily="18" charset="0"/>
                <a:ea typeface="Times New Roman" pitchFamily="18" charset="0"/>
              </a:rPr>
              <a:t>Certificación de Instructores</a:t>
            </a:r>
            <a:endParaRPr kumimoji="0" lang="es-MX" altLang="es-MX" sz="1200" b="0" i="0" u="none" strike="noStrike" cap="none" normalizeH="0" baseline="0" dirty="0" smtClean="0">
              <a:ln>
                <a:noFill/>
              </a:ln>
              <a:solidFill>
                <a:schemeClr val="tx1"/>
              </a:solidFill>
              <a:effectLst/>
              <a:latin typeface="Perpetua" panose="02020502060401020303" pitchFamily="18" charset="0"/>
              <a:ea typeface="Times New Roman" pitchFamily="18" charset="0"/>
            </a:endParaRPr>
          </a:p>
          <a:p>
            <a:pPr marL="180975" indent="-180975" eaLnBrk="0" hangingPunct="0">
              <a:buFontTx/>
              <a:buChar char="•"/>
            </a:pPr>
            <a:r>
              <a:rPr lang="es-MX" altLang="es-MX" sz="1200" dirty="0" smtClean="0">
                <a:solidFill>
                  <a:srgbClr val="9D4B07"/>
                </a:solidFill>
                <a:latin typeface="Perpetua" panose="02020502060401020303" pitchFamily="18" charset="0"/>
                <a:ea typeface="Times New Roman" pitchFamily="18" charset="0"/>
              </a:rPr>
              <a:t>BPM´s </a:t>
            </a:r>
            <a:endParaRPr lang="es-MX" altLang="es-MX" sz="1200" dirty="0">
              <a:solidFill>
                <a:srgbClr val="9D4B07"/>
              </a:solidFill>
              <a:latin typeface="Perpetua" panose="02020502060401020303" pitchFamily="18" charset="0"/>
              <a:ea typeface="Times New Roman" pitchFamily="18" charset="0"/>
            </a:endParaRPr>
          </a:p>
          <a:p>
            <a:pPr marL="180975" indent="-180975" eaLnBrk="0" hangingPunct="0">
              <a:buFontTx/>
              <a:buChar char="•"/>
            </a:pPr>
            <a:r>
              <a:rPr lang="es-MX" altLang="es-MX" sz="1200" dirty="0" smtClean="0">
                <a:solidFill>
                  <a:srgbClr val="9D4B07"/>
                </a:solidFill>
                <a:latin typeface="Perpetua" panose="02020502060401020303" pitchFamily="18" charset="0"/>
                <a:ea typeface="Times New Roman" pitchFamily="18" charset="0"/>
              </a:rPr>
              <a:t>Administración </a:t>
            </a:r>
            <a:r>
              <a:rPr lang="es-MX" altLang="es-MX" sz="1200" dirty="0">
                <a:solidFill>
                  <a:srgbClr val="9D4B07"/>
                </a:solidFill>
                <a:latin typeface="Perpetua" panose="02020502060401020303" pitchFamily="18" charset="0"/>
                <a:ea typeface="Times New Roman" pitchFamily="18" charset="0"/>
              </a:rPr>
              <a:t>para la Capacitación</a:t>
            </a:r>
          </a:p>
          <a:p>
            <a:pPr marL="180975" indent="-180975" eaLnBrk="0" hangingPunct="0">
              <a:buFontTx/>
              <a:buChar char="•"/>
            </a:pPr>
            <a:r>
              <a:rPr lang="es-MX" altLang="es-MX" sz="1200" dirty="0" smtClean="0">
                <a:solidFill>
                  <a:srgbClr val="9D4B07"/>
                </a:solidFill>
                <a:latin typeface="Perpetua" panose="02020502060401020303" pitchFamily="18" charset="0"/>
                <a:ea typeface="Times New Roman" pitchFamily="18" charset="0"/>
              </a:rPr>
              <a:t>E- Learning </a:t>
            </a:r>
            <a:endParaRPr lang="es-MX" altLang="es-MX" sz="1200" dirty="0">
              <a:solidFill>
                <a:srgbClr val="9D4B07"/>
              </a:solidFill>
              <a:latin typeface="Perpetua" panose="02020502060401020303" pitchFamily="18" charset="0"/>
              <a:ea typeface="Times New Roman" pitchFamily="18" charset="0"/>
            </a:endParaRPr>
          </a:p>
          <a:p>
            <a:pPr marL="180975" indent="-180975" eaLnBrk="0" hangingPunct="0">
              <a:buFontTx/>
              <a:buChar char="•"/>
            </a:pPr>
            <a:r>
              <a:rPr lang="es-MX" altLang="es-MX" sz="1200" dirty="0" smtClean="0">
                <a:solidFill>
                  <a:srgbClr val="9D4B07"/>
                </a:solidFill>
                <a:latin typeface="Perpetua" panose="02020502060401020303" pitchFamily="18" charset="0"/>
                <a:ea typeface="Times New Roman" pitchFamily="18" charset="0"/>
              </a:rPr>
              <a:t>Evaluación </a:t>
            </a:r>
            <a:r>
              <a:rPr lang="es-MX" altLang="es-MX" sz="1200" dirty="0">
                <a:solidFill>
                  <a:srgbClr val="9D4B07"/>
                </a:solidFill>
                <a:latin typeface="Perpetua" panose="02020502060401020303" pitchFamily="18" charset="0"/>
                <a:ea typeface="Times New Roman" pitchFamily="18" charset="0"/>
              </a:rPr>
              <a:t>del Desempeño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Perpetua" panose="02020502060401020303" pitchFamily="18" charset="0"/>
            </a:endParaRPr>
          </a:p>
        </p:txBody>
      </p:sp>
    </p:spTree>
    <p:extLst>
      <p:ext uri="{BB962C8B-B14F-4D97-AF65-F5344CB8AC3E}">
        <p14:creationId xmlns:p14="http://schemas.microsoft.com/office/powerpoint/2010/main" val="1866426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9"/>
          <p:cNvSpPr>
            <a:spLocks noChangeArrowheads="1"/>
          </p:cNvSpPr>
          <p:nvPr/>
        </p:nvSpPr>
        <p:spPr bwMode="auto">
          <a:xfrm>
            <a:off x="1484784" y="986988"/>
            <a:ext cx="393864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ES" altLang="x-none" sz="1400" b="1" dirty="0" smtClean="0">
                <a:solidFill>
                  <a:srgbClr val="663141"/>
                </a:solidFill>
                <a:latin typeface="Arial" charset="0"/>
              </a:rPr>
              <a:t>CARÁCTERÍSTICAS</a:t>
            </a:r>
            <a:r>
              <a:rPr lang="x-none" altLang="x-none" sz="1400" b="1" dirty="0" smtClean="0">
                <a:solidFill>
                  <a:srgbClr val="663141"/>
                </a:solidFill>
                <a:latin typeface="Arial" charset="0"/>
              </a:rPr>
              <a:t> </a:t>
            </a:r>
            <a:r>
              <a:rPr lang="x-none" altLang="x-none" sz="1400" b="1" dirty="0">
                <a:solidFill>
                  <a:srgbClr val="663141"/>
                </a:solidFill>
                <a:latin typeface="Arial" charset="0"/>
              </a:rPr>
              <a:t>DE LA CERTIFICACIÓN</a:t>
            </a:r>
          </a:p>
        </p:txBody>
      </p:sp>
      <p:sp>
        <p:nvSpPr>
          <p:cNvPr id="8" name="Rectangle 1"/>
          <p:cNvSpPr>
            <a:spLocks noChangeArrowheads="1"/>
          </p:cNvSpPr>
          <p:nvPr/>
        </p:nvSpPr>
        <p:spPr bwMode="auto">
          <a:xfrm>
            <a:off x="476672" y="1403648"/>
            <a:ext cx="6234796" cy="760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x-none" sz="800" b="0" i="0" strike="noStrike" cap="none" normalizeH="0" baseline="0" dirty="0" smtClean="0">
                <a:ln>
                  <a:noFill/>
                </a:ln>
                <a:solidFill>
                  <a:srgbClr val="663141"/>
                </a:solidFill>
                <a:effectLst/>
                <a:latin typeface="Arial" charset="0"/>
              </a:rPr>
              <a:t>En Quality and Competitive College</a:t>
            </a:r>
            <a:r>
              <a:rPr kumimoji="0" lang="es-ES" altLang="x-none" sz="800" b="0" i="0" strike="noStrike" cap="none" normalizeH="0" dirty="0" smtClean="0">
                <a:ln>
                  <a:noFill/>
                </a:ln>
                <a:solidFill>
                  <a:srgbClr val="663141"/>
                </a:solidFill>
                <a:effectLst/>
                <a:latin typeface="Arial" charset="0"/>
              </a:rPr>
              <a:t> S.C., se lleva a cabo la certificación de Sistemas de Gestión de la Calidad  con la intención de verificar la conformidad frente a los requisitos de la  normatividad de los sistemas de gestión.</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x-none" sz="800" baseline="0" dirty="0" smtClean="0">
              <a:solidFill>
                <a:srgbClr val="663141"/>
              </a:solidFill>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x-none" sz="800" dirty="0">
              <a:solidFill>
                <a:srgbClr val="663141"/>
              </a:solidFill>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ES" altLang="x-none" sz="800" b="1" baseline="0" dirty="0" smtClean="0">
                <a:solidFill>
                  <a:srgbClr val="663141"/>
                </a:solidFill>
                <a:latin typeface="Arial" charset="0"/>
              </a:rPr>
              <a:t>¿Por qué pudiera negar o rechazar el servicio?</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x-none" sz="800" dirty="0">
              <a:solidFill>
                <a:srgbClr val="663141"/>
              </a:solidFill>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s-ES" altLang="x-none" sz="800" dirty="0" smtClean="0">
                <a:solidFill>
                  <a:srgbClr val="663141"/>
                </a:solidFill>
                <a:latin typeface="Arial" charset="0"/>
              </a:rPr>
              <a:t>En Q&amp;CC son muy claros los criterio por el cual pudiera negarse la prestación del servicio de certificación:</a:t>
            </a:r>
          </a:p>
          <a:p>
            <a:pPr marL="0" marR="0" lvl="0" indent="0" algn="l" defTabSz="914400" rtl="0" eaLnBrk="0" fontAlgn="base" latinLnBrk="0" hangingPunct="0">
              <a:lnSpc>
                <a:spcPct val="100000"/>
              </a:lnSpc>
              <a:spcBef>
                <a:spcPct val="0"/>
              </a:spcBef>
              <a:spcAft>
                <a:spcPct val="0"/>
              </a:spcAft>
              <a:buClrTx/>
              <a:buSzTx/>
              <a:buFontTx/>
              <a:buNone/>
              <a:tabLst/>
            </a:pPr>
            <a:endParaRPr lang="es-ES" altLang="x-none" sz="800" dirty="0" smtClean="0">
              <a:solidFill>
                <a:srgbClr val="663141"/>
              </a:solidFill>
              <a:latin typeface="Arial"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lang="es-ES" altLang="x-none" sz="800" baseline="0" dirty="0" smtClean="0">
                <a:solidFill>
                  <a:srgbClr val="663141"/>
                </a:solidFill>
                <a:latin typeface="Arial" charset="0"/>
              </a:rPr>
              <a:t>Cuando</a:t>
            </a:r>
            <a:r>
              <a:rPr lang="es-ES" altLang="x-none" sz="800" dirty="0" smtClean="0">
                <a:solidFill>
                  <a:srgbClr val="663141"/>
                </a:solidFill>
                <a:latin typeface="Arial" charset="0"/>
              </a:rPr>
              <a:t> la organización/cliente no acepte las condiciones de la certificación, documentadas en la Solicitud de Servicios de Certificación.</a:t>
            </a:r>
          </a:p>
          <a:p>
            <a:pPr marL="228600" lvl="0" indent="-228600" eaLnBrk="0" fontAlgn="base" hangingPunct="0">
              <a:spcBef>
                <a:spcPct val="0"/>
              </a:spcBef>
              <a:spcAft>
                <a:spcPct val="0"/>
              </a:spcAft>
              <a:buFont typeface="+mj-lt"/>
              <a:buAutoNum type="arabicPeriod"/>
            </a:pPr>
            <a:r>
              <a:rPr lang="es-ES" altLang="x-none" sz="800" baseline="0" dirty="0" smtClean="0">
                <a:solidFill>
                  <a:srgbClr val="663141"/>
                </a:solidFill>
                <a:latin typeface="Arial" charset="0"/>
              </a:rPr>
              <a:t>Cuando la </a:t>
            </a:r>
            <a:r>
              <a:rPr lang="es-ES" altLang="x-none" sz="800" dirty="0" smtClean="0">
                <a:solidFill>
                  <a:srgbClr val="663141"/>
                </a:solidFill>
                <a:latin typeface="Arial" charset="0"/>
              </a:rPr>
              <a:t>organización/cliente hace una declaración engañosa de certificación ante terceros.</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Cuando la organización/cliente adopta conductas que pongan en riesgo la imparcialidad del proceso de certificación.</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Cuando los planes de acción de auditorias previas de la </a:t>
            </a:r>
            <a:r>
              <a:rPr lang="es-ES" altLang="x-none" sz="800" dirty="0">
                <a:solidFill>
                  <a:srgbClr val="663141"/>
                </a:solidFill>
                <a:latin typeface="Arial" charset="0"/>
              </a:rPr>
              <a:t>organización/cliente </a:t>
            </a:r>
            <a:r>
              <a:rPr lang="es-ES" altLang="x-none" sz="800" dirty="0" smtClean="0">
                <a:solidFill>
                  <a:srgbClr val="663141"/>
                </a:solidFill>
                <a:latin typeface="Arial" charset="0"/>
              </a:rPr>
              <a:t>no tienen el seguimiento correspondiente y se deja de tener comunicación con Q&amp;CC.</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Cuando la organización/cliente no está constituida legalmente.</a:t>
            </a:r>
          </a:p>
          <a:p>
            <a:pPr marL="228600" lvl="0" indent="-228600" eaLnBrk="0" fontAlgn="base" hangingPunct="0">
              <a:spcBef>
                <a:spcPct val="0"/>
              </a:spcBef>
              <a:spcAft>
                <a:spcPct val="0"/>
              </a:spcAft>
              <a:buFont typeface="+mj-lt"/>
              <a:buAutoNum type="arabicPeriod"/>
            </a:pPr>
            <a:endParaRPr lang="es-ES" altLang="x-none" sz="800" dirty="0">
              <a:solidFill>
                <a:srgbClr val="663141"/>
              </a:solidFill>
              <a:latin typeface="Arial" charset="0"/>
            </a:endParaRPr>
          </a:p>
          <a:p>
            <a:pPr marL="228600" lvl="0" indent="-228600" eaLnBrk="0" fontAlgn="base" hangingPunct="0">
              <a:spcBef>
                <a:spcPct val="0"/>
              </a:spcBef>
              <a:spcAft>
                <a:spcPct val="0"/>
              </a:spcAft>
              <a:buFont typeface="+mj-lt"/>
              <a:buAutoNum type="arabicPeriod"/>
            </a:pPr>
            <a:endParaRPr lang="es-ES" altLang="x-none" sz="800" dirty="0" smtClean="0">
              <a:solidFill>
                <a:srgbClr val="663141"/>
              </a:solidFill>
              <a:latin typeface="Arial" charset="0"/>
            </a:endParaRPr>
          </a:p>
          <a:p>
            <a:pPr lvl="0" eaLnBrk="0" fontAlgn="base" hangingPunct="0">
              <a:spcBef>
                <a:spcPct val="0"/>
              </a:spcBef>
              <a:spcAft>
                <a:spcPct val="0"/>
              </a:spcAft>
            </a:pPr>
            <a:r>
              <a:rPr lang="es-ES" altLang="x-none" sz="800" b="1" dirty="0" smtClean="0">
                <a:solidFill>
                  <a:srgbClr val="663141"/>
                </a:solidFill>
                <a:latin typeface="Arial" charset="0"/>
              </a:rPr>
              <a:t>Condiciones para proceder a la certificación</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Q&amp;CC inicia la certificación de sistemas de gestión de la organización/cliente, a partir de corroborar que la información obtenida en la Solicitud de Servicios de Certificación de Sistemas de Gestión, es verídica.</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Es obligación de Q&amp;CC dar a conocer las características del servicio, la información del ciclo completo de certificación, las condiciones del contrato, el manejo y uso de marca y tener la oferta técnico económica aceptada y firmada.</a:t>
            </a:r>
          </a:p>
          <a:p>
            <a:pPr marL="228600" lvl="0" indent="-228600" eaLnBrk="0" fontAlgn="base" hangingPunct="0">
              <a:spcBef>
                <a:spcPct val="0"/>
              </a:spcBef>
              <a:spcAft>
                <a:spcPct val="0"/>
              </a:spcAft>
              <a:buFont typeface="+mj-lt"/>
              <a:buAutoNum type="arabicPeriod"/>
            </a:pPr>
            <a:r>
              <a:rPr lang="es-ES" altLang="x-none" sz="800" dirty="0" smtClean="0">
                <a:solidFill>
                  <a:srgbClr val="663141"/>
                </a:solidFill>
                <a:latin typeface="Arial" charset="0"/>
              </a:rPr>
              <a:t>Realizar el Programa de Auditoria del ciclo completo de certificación, a fin de identificar con claridad las actividades que darán evidencia del cumplimiento de la organización/cliente de la norma de referencia. Este programa abarca todos los requisitos del sistema de gestión y las características especiales como el ser multisitio, la determinación de tiempos de auditoria, las características del sistema de gestión (combinado, conjunto, integrado, transferido o múltiple) entre otras. </a:t>
            </a:r>
          </a:p>
          <a:p>
            <a:pPr marL="228600" lvl="0" indent="-228600" eaLnBrk="0" fontAlgn="base" hangingPunct="0">
              <a:spcBef>
                <a:spcPct val="0"/>
              </a:spcBef>
              <a:spcAft>
                <a:spcPct val="0"/>
              </a:spcAft>
              <a:buFont typeface="+mj-lt"/>
              <a:buAutoNum type="arabicPeriod"/>
            </a:pPr>
            <a:endParaRPr lang="es-ES" altLang="x-none" sz="800" dirty="0" smtClean="0">
              <a:solidFill>
                <a:srgbClr val="663141"/>
              </a:solidFill>
              <a:latin typeface="Arial" charset="0"/>
            </a:endParaRPr>
          </a:p>
          <a:p>
            <a:pPr lvl="0" eaLnBrk="0" fontAlgn="base" hangingPunct="0">
              <a:spcBef>
                <a:spcPct val="0"/>
              </a:spcBef>
              <a:spcAft>
                <a:spcPct val="0"/>
              </a:spcAft>
            </a:pPr>
            <a:r>
              <a:rPr lang="es-ES" altLang="x-none" sz="800" b="1" dirty="0" smtClean="0">
                <a:solidFill>
                  <a:srgbClr val="663141"/>
                </a:solidFill>
                <a:latin typeface="Arial" charset="0"/>
              </a:rPr>
              <a:t>¿Qué Sigue?</a:t>
            </a:r>
          </a:p>
          <a:p>
            <a:pPr lvl="0" eaLnBrk="0" fontAlgn="base" hangingPunct="0">
              <a:spcBef>
                <a:spcPct val="0"/>
              </a:spcBef>
              <a:spcAft>
                <a:spcPct val="0"/>
              </a:spcAft>
            </a:pPr>
            <a:r>
              <a:rPr lang="es-ES" altLang="x-none" sz="800" dirty="0" smtClean="0">
                <a:solidFill>
                  <a:srgbClr val="663141"/>
                </a:solidFill>
                <a:latin typeface="Arial" charset="0"/>
              </a:rPr>
              <a:t>Una vez cumplido  lo anterior  se procede según el Procedimiento de Auditorias de Q&amp;CC a realizar:</a:t>
            </a:r>
          </a:p>
          <a:p>
            <a:pPr lvl="0" eaLnBrk="0" fontAlgn="base" hangingPunct="0">
              <a:spcBef>
                <a:spcPct val="0"/>
              </a:spcBef>
              <a:spcAft>
                <a:spcPct val="0"/>
              </a:spcAft>
            </a:pPr>
            <a:endParaRPr lang="es-ES" altLang="x-none" sz="800" dirty="0" smtClean="0">
              <a:solidFill>
                <a:srgbClr val="663141"/>
              </a:solidFill>
              <a:latin typeface="Arial" charset="0"/>
            </a:endParaRPr>
          </a:p>
          <a:p>
            <a:pPr marR="0" lvl="0" algn="l" defTabSz="914400" rtl="0" eaLnBrk="0" fontAlgn="base" latinLnBrk="0" hangingPunct="0">
              <a:lnSpc>
                <a:spcPct val="100000"/>
              </a:lnSpc>
              <a:spcBef>
                <a:spcPct val="0"/>
              </a:spcBef>
              <a:spcAft>
                <a:spcPct val="0"/>
              </a:spcAft>
              <a:buClrTx/>
              <a:buSzTx/>
              <a:tabLst/>
            </a:pPr>
            <a:r>
              <a:rPr kumimoji="0" lang="x-none" altLang="x-none" sz="800" b="1" i="0" strike="noStrike" cap="none" normalizeH="0" baseline="0" dirty="0" smtClean="0">
                <a:ln>
                  <a:noFill/>
                </a:ln>
                <a:solidFill>
                  <a:srgbClr val="663141"/>
                </a:solidFill>
                <a:effectLst/>
                <a:latin typeface="Arial" charset="0"/>
              </a:rPr>
              <a:t>Auditoría de Certificación. </a:t>
            </a:r>
            <a:endParaRPr kumimoji="0" lang="es-ES" altLang="x-none" sz="800" b="1" i="0" strike="noStrike" cap="none" normalizeH="0" baseline="0" dirty="0" smtClean="0">
              <a:ln>
                <a:noFill/>
              </a:ln>
              <a:solidFill>
                <a:srgbClr val="663141"/>
              </a:solidFill>
              <a:effectLst/>
              <a:latin typeface="Arial" charset="0"/>
            </a:endParaRPr>
          </a:p>
          <a:p>
            <a:pPr marR="0" lvl="0" algn="l" defTabSz="914400" rtl="0" eaLnBrk="0" fontAlgn="base" latinLnBrk="0" hangingPunct="0">
              <a:lnSpc>
                <a:spcPct val="100000"/>
              </a:lnSpc>
              <a:spcBef>
                <a:spcPct val="0"/>
              </a:spcBef>
              <a:spcAft>
                <a:spcPct val="0"/>
              </a:spcAft>
              <a:buClrTx/>
              <a:buSzTx/>
              <a:tabLst/>
            </a:pPr>
            <a:r>
              <a:rPr kumimoji="0" lang="x-none" altLang="x-none" sz="800" b="1" i="0" strike="noStrike" cap="none" normalizeH="0" baseline="0" dirty="0" smtClean="0">
                <a:ln>
                  <a:noFill/>
                </a:ln>
                <a:solidFill>
                  <a:srgbClr val="663141"/>
                </a:solidFill>
                <a:effectLst/>
                <a:latin typeface="Arial" charset="0"/>
              </a:rPr>
              <a:t>Etapa</a:t>
            </a:r>
            <a:r>
              <a:rPr kumimoji="0" lang="es-ES" altLang="x-none" sz="800" b="1" i="0" strike="noStrike" cap="none" normalizeH="0" baseline="0" dirty="0" smtClean="0">
                <a:ln>
                  <a:noFill/>
                </a:ln>
                <a:solidFill>
                  <a:srgbClr val="663141"/>
                </a:solidFill>
                <a:effectLst/>
                <a:latin typeface="Arial" charset="0"/>
              </a:rPr>
              <a:t> 1:</a:t>
            </a:r>
            <a:endParaRPr lang="es-ES" altLang="x-none" sz="800" b="1" dirty="0" smtClean="0">
              <a:solidFill>
                <a:srgbClr val="663141"/>
              </a:solidFill>
              <a:latin typeface="Arial" charset="0"/>
            </a:endParaRPr>
          </a:p>
          <a:p>
            <a:pPr marR="0" lvl="0" algn="l" defTabSz="914400" rtl="0" eaLnBrk="0" fontAlgn="base" latinLnBrk="0" hangingPunct="0">
              <a:lnSpc>
                <a:spcPct val="100000"/>
              </a:lnSpc>
              <a:spcBef>
                <a:spcPct val="0"/>
              </a:spcBef>
              <a:spcAft>
                <a:spcPct val="0"/>
              </a:spcAft>
              <a:buClrTx/>
              <a:buSzTx/>
              <a:tabLst/>
            </a:pPr>
            <a:r>
              <a:rPr kumimoji="0" lang="es-ES" altLang="x-none" sz="800" b="1" i="0" strike="noStrike" cap="none" normalizeH="0" dirty="0">
                <a:ln>
                  <a:noFill/>
                </a:ln>
                <a:solidFill>
                  <a:srgbClr val="663141"/>
                </a:solidFill>
                <a:effectLst/>
                <a:latin typeface="Arial" charset="0"/>
              </a:rPr>
              <a:t> </a:t>
            </a:r>
            <a:r>
              <a:rPr lang="es-MX" sz="800" b="1" dirty="0" smtClean="0">
                <a:solidFill>
                  <a:srgbClr val="663141"/>
                </a:solidFill>
              </a:rPr>
              <a:t>Fase </a:t>
            </a:r>
            <a:r>
              <a:rPr lang="es-MX" sz="800" b="1" dirty="0">
                <a:solidFill>
                  <a:srgbClr val="663141"/>
                </a:solidFill>
              </a:rPr>
              <a:t>1:</a:t>
            </a:r>
            <a:r>
              <a:rPr lang="es-MX" sz="800" dirty="0">
                <a:solidFill>
                  <a:srgbClr val="663141"/>
                </a:solidFill>
              </a:rPr>
              <a:t> Se realizará  una revisión a nivel documental  del Sistema de Gestión de la organización, con  relación a los requisitos de la (s) Norma (s)  Aplicable (s) en las instalaciones del organismo y/o con el cliente.  Lo anterior le permite al auditor determinar el tiempo en que se podrá llevar la auditoria de certificación etapa 2, tomando en cuenta su conocimiento respecto al sistema de gestión, sus políticas, objetivos, procesos, riesgos, etcétera. Es recomendable que la etapa 1 se realice en las instalaciones del cliente a fin de lograr los objetivos establecidos</a:t>
            </a:r>
            <a:r>
              <a:rPr lang="es-MX" sz="800" dirty="0" smtClean="0">
                <a:solidFill>
                  <a:srgbClr val="663141"/>
                </a:solidFill>
              </a:rPr>
              <a:t>. </a:t>
            </a:r>
            <a:endParaRPr lang="es-ES_tradnl" sz="800" dirty="0">
              <a:solidFill>
                <a:srgbClr val="663141"/>
              </a:solidFill>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endParaRPr kumimoji="0" lang="es-ES" altLang="x-none" sz="800" b="1" i="0" strike="noStrike" cap="none" normalizeH="0" baseline="0" dirty="0" smtClean="0">
              <a:ln>
                <a:noFill/>
              </a:ln>
              <a:solidFill>
                <a:srgbClr val="663141"/>
              </a:solidFill>
              <a:effectLst/>
              <a:latin typeface="Arial" charset="0"/>
            </a:endParaRPr>
          </a:p>
          <a:p>
            <a:r>
              <a:rPr lang="es-MX" sz="800" b="1" dirty="0">
                <a:solidFill>
                  <a:srgbClr val="663141"/>
                </a:solidFill>
              </a:rPr>
              <a:t>Fase 2:</a:t>
            </a:r>
            <a:r>
              <a:rPr lang="es-MX" sz="800" dirty="0">
                <a:solidFill>
                  <a:srgbClr val="663141"/>
                </a:solidFill>
              </a:rPr>
              <a:t> Se hará una visita en las instalaciones del cliente para verificar el nivel de implementación y comprensión del sistema de gestión de la calidad, así como algunos datos sobre la organización</a:t>
            </a:r>
            <a:r>
              <a:rPr lang="es-MX" sz="800" dirty="0" smtClean="0">
                <a:solidFill>
                  <a:srgbClr val="663141"/>
                </a:solidFill>
              </a:rPr>
              <a:t>.</a:t>
            </a:r>
          </a:p>
          <a:p>
            <a:endParaRPr lang="es-ES_tradnl" sz="800" dirty="0">
              <a:solidFill>
                <a:srgbClr val="663141"/>
              </a:solidFill>
            </a:endParaRPr>
          </a:p>
          <a:p>
            <a:r>
              <a:rPr lang="es-MX" sz="800" b="1" dirty="0">
                <a:solidFill>
                  <a:srgbClr val="663141"/>
                </a:solidFill>
                <a:latin typeface="Arial" charset="0"/>
              </a:rPr>
              <a:t>Auditoría de Certificación Etapa 2: </a:t>
            </a:r>
            <a:endParaRPr lang="es-MX" sz="800" b="1" dirty="0" smtClean="0">
              <a:solidFill>
                <a:srgbClr val="663141"/>
              </a:solidFill>
              <a:latin typeface="Arial" charset="0"/>
            </a:endParaRPr>
          </a:p>
          <a:p>
            <a:pPr algn="just"/>
            <a:r>
              <a:rPr lang="es-MX" sz="800" dirty="0" smtClean="0">
                <a:solidFill>
                  <a:srgbClr val="663141"/>
                </a:solidFill>
              </a:rPr>
              <a:t>En </a:t>
            </a:r>
            <a:r>
              <a:rPr lang="es-MX" sz="800" dirty="0">
                <a:solidFill>
                  <a:srgbClr val="663141"/>
                </a:solidFill>
              </a:rPr>
              <a:t>esta etapa se realiza la auditoría en el o los sitio(s) indicados a todo el sistema de gestión de la calidad, para verificar que los requisitos de la norma han sido implementados y se esté llevando de acuerdo a lo documentado; esta auditoría es la que dará pauta para determinar si la organización está en condiciones de poder otorgarle la certificación; en caso de que la organización no haya generado no conformidades, pasará a la siguiente etapa, la Dictaminación.</a:t>
            </a:r>
            <a:endParaRPr lang="es-ES_tradnl" sz="800" dirty="0">
              <a:solidFill>
                <a:srgbClr val="663141"/>
              </a:solidFill>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pPr>
            <a:endParaRPr kumimoji="0" lang="es-ES" altLang="x-none" sz="800" b="1" i="0" strike="noStrike" cap="none" normalizeH="0" baseline="0" dirty="0" smtClean="0">
              <a:ln>
                <a:noFill/>
              </a:ln>
              <a:solidFill>
                <a:srgbClr val="663141"/>
              </a:solidFill>
              <a:effectLst/>
              <a:latin typeface="Arial" charset="0"/>
            </a:endParaRPr>
          </a:p>
          <a:p>
            <a:pPr algn="just"/>
            <a:r>
              <a:rPr lang="es-MX" sz="800" dirty="0">
                <a:solidFill>
                  <a:srgbClr val="663141"/>
                </a:solidFill>
              </a:rPr>
              <a:t>En caso de que la organización llegara a generar no conformidades, ésta tendrá un periodo de 30 días naturales para el cierre de las mismas, haciéndole llegar al organismo certificador el plan de acciones correctivas adjuntándole las evidencias correspondientes, para ser evaluadas por el grupo auditor; una vez que hayan sido cerradas satisfactoriamente pasarán a la siguiente etapa, la Dictaminación. </a:t>
            </a:r>
            <a:endParaRPr lang="es-MX" sz="800" dirty="0" smtClean="0">
              <a:solidFill>
                <a:srgbClr val="663141"/>
              </a:solidFill>
            </a:endParaRPr>
          </a:p>
          <a:p>
            <a:pPr algn="just"/>
            <a:endParaRPr lang="es-ES_tradnl" sz="800" dirty="0">
              <a:solidFill>
                <a:srgbClr val="663141"/>
              </a:solidFill>
            </a:endParaRPr>
          </a:p>
          <a:p>
            <a:r>
              <a:rPr lang="es-MX" sz="800" b="1" dirty="0">
                <a:solidFill>
                  <a:srgbClr val="663141"/>
                </a:solidFill>
                <a:latin typeface="Arial" charset="0"/>
              </a:rPr>
              <a:t>Dictaminación: </a:t>
            </a:r>
            <a:endParaRPr lang="es-MX" sz="800" b="1" dirty="0" smtClean="0">
              <a:solidFill>
                <a:srgbClr val="663141"/>
              </a:solidFill>
              <a:latin typeface="Arial" charset="0"/>
            </a:endParaRPr>
          </a:p>
          <a:p>
            <a:r>
              <a:rPr lang="es-MX" sz="800" dirty="0" smtClean="0">
                <a:solidFill>
                  <a:srgbClr val="663141"/>
                </a:solidFill>
              </a:rPr>
              <a:t>Esta </a:t>
            </a:r>
            <a:r>
              <a:rPr lang="es-MX" sz="800" dirty="0">
                <a:solidFill>
                  <a:srgbClr val="663141"/>
                </a:solidFill>
              </a:rPr>
              <a:t>etapa consiste es reunir a la </a:t>
            </a:r>
            <a:r>
              <a:rPr lang="es-MX" sz="800" dirty="0" smtClean="0">
                <a:solidFill>
                  <a:srgbClr val="663141"/>
                </a:solidFill>
              </a:rPr>
              <a:t>Comisión </a:t>
            </a:r>
            <a:r>
              <a:rPr lang="es-MX" sz="800" dirty="0">
                <a:solidFill>
                  <a:srgbClr val="663141"/>
                </a:solidFill>
              </a:rPr>
              <a:t>de </a:t>
            </a:r>
            <a:r>
              <a:rPr lang="es-MX" sz="800" dirty="0" smtClean="0">
                <a:solidFill>
                  <a:srgbClr val="663141"/>
                </a:solidFill>
              </a:rPr>
              <a:t>Dictaminación </a:t>
            </a:r>
            <a:r>
              <a:rPr lang="es-MX" sz="800" dirty="0">
                <a:solidFill>
                  <a:srgbClr val="663141"/>
                </a:solidFill>
              </a:rPr>
              <a:t>de Q&amp;CC para asegurar la imparcialidad y transparencia en la dictaminación; esta comisión es la encargada de revisar la información recabada por el grupo auditor para evaluarla y proporcionar el fallo del expediente para la certificación del cliente.</a:t>
            </a:r>
            <a:endParaRPr lang="es-ES_tradnl" sz="800" dirty="0">
              <a:solidFill>
                <a:srgbClr val="663141"/>
              </a:solidFill>
            </a:endParaRPr>
          </a:p>
          <a:p>
            <a:endParaRPr lang="es-MX" sz="800" dirty="0" smtClean="0">
              <a:solidFill>
                <a:srgbClr val="663141"/>
              </a:solidFill>
            </a:endParaRPr>
          </a:p>
          <a:p>
            <a:r>
              <a:rPr lang="es-MX" sz="800" dirty="0" smtClean="0">
                <a:solidFill>
                  <a:srgbClr val="663141"/>
                </a:solidFill>
              </a:rPr>
              <a:t>Una </a:t>
            </a:r>
            <a:r>
              <a:rPr lang="es-MX" sz="800" dirty="0">
                <a:solidFill>
                  <a:srgbClr val="663141"/>
                </a:solidFill>
              </a:rPr>
              <a:t>vez que la comisión determina el fallo, es comunicado al cliente. Si el fallo es positivo, se le otorga el </a:t>
            </a:r>
            <a:r>
              <a:rPr lang="es-MX" sz="800" dirty="0" smtClean="0">
                <a:solidFill>
                  <a:srgbClr val="663141"/>
                </a:solidFill>
              </a:rPr>
              <a:t>Registro </a:t>
            </a:r>
            <a:r>
              <a:rPr lang="es-MX" sz="800" dirty="0">
                <a:solidFill>
                  <a:srgbClr val="663141"/>
                </a:solidFill>
              </a:rPr>
              <a:t>de Organización Certificada, el cual tiene una vigencia de tres años. Si el resultado es desfavorable, se acuerda con el Cliente un plazo para adecuar su sistema de gestión, y proceder a realizar una auditoría extraordinaria. En caso de requerirse una auditoría extraordinaria, ésta tiene como objetivo verificar que se hayan cerrado las no conformidades detectadas en el proceso de certificación y los resultados de esta auditoría se presentarán nuevamente a la comisión de dictaminación, para su aprobación.</a:t>
            </a:r>
            <a:endParaRPr lang="es-ES_tradnl" sz="800" dirty="0">
              <a:solidFill>
                <a:srgbClr val="663141"/>
              </a:solidFill>
            </a:endParaRPr>
          </a:p>
          <a:p>
            <a:endParaRPr lang="es-MX" sz="800" u="sng" dirty="0" smtClean="0">
              <a:solidFill>
                <a:srgbClr val="663141"/>
              </a:solidFill>
            </a:endParaRPr>
          </a:p>
        </p:txBody>
      </p:sp>
    </p:spTree>
    <p:extLst>
      <p:ext uri="{BB962C8B-B14F-4D97-AF65-F5344CB8AC3E}">
        <p14:creationId xmlns:p14="http://schemas.microsoft.com/office/powerpoint/2010/main" val="2448545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908720" y="2051720"/>
            <a:ext cx="5452120" cy="4608512"/>
          </a:xfrm>
        </p:spPr>
        <p:txBody>
          <a:bodyPr>
            <a:noAutofit/>
          </a:bodyPr>
          <a:lstStyle/>
          <a:p>
            <a:pPr marL="0" indent="0" algn="just">
              <a:buNone/>
            </a:pPr>
            <a:r>
              <a:rPr lang="es-MX" sz="1400" dirty="0" smtClean="0">
                <a:solidFill>
                  <a:srgbClr val="843F06"/>
                </a:solidFill>
                <a:latin typeface="Perpetua" panose="02020502060401020303" pitchFamily="18" charset="0"/>
                <a:ea typeface="Times New Roman"/>
                <a:cs typeface="Times New Roman"/>
              </a:rPr>
              <a:t>Quality </a:t>
            </a:r>
            <a:r>
              <a:rPr lang="es-MX" sz="1400" dirty="0">
                <a:solidFill>
                  <a:srgbClr val="843F06"/>
                </a:solidFill>
                <a:latin typeface="Perpetua" panose="02020502060401020303" pitchFamily="18" charset="0"/>
                <a:ea typeface="Times New Roman"/>
                <a:cs typeface="Times New Roman"/>
              </a:rPr>
              <a:t>&amp; Competitive College, S.C. (Q&amp;CC), es un Organismo Certificador en Sistemas de Gestión, fundado en el año 2003. Está  acreditado por la Entidad Mexicana de Acreditación (ema) </a:t>
            </a:r>
            <a:r>
              <a:rPr lang="es-MX" sz="1400" dirty="0" smtClean="0">
                <a:solidFill>
                  <a:srgbClr val="843F06"/>
                </a:solidFill>
                <a:latin typeface="Perpetua" panose="02020502060401020303" pitchFamily="18" charset="0"/>
                <a:ea typeface="Times New Roman"/>
                <a:cs typeface="Times New Roman"/>
              </a:rPr>
              <a:t> </a:t>
            </a:r>
            <a:r>
              <a:rPr lang="es-MX" sz="1400" dirty="0">
                <a:solidFill>
                  <a:srgbClr val="843F06"/>
                </a:solidFill>
                <a:latin typeface="Perpetua" panose="02020502060401020303" pitchFamily="18" charset="0"/>
                <a:ea typeface="Times New Roman"/>
                <a:cs typeface="Times New Roman"/>
              </a:rPr>
              <a:t>y </a:t>
            </a:r>
            <a:r>
              <a:rPr lang="es-MX" sz="1400" dirty="0" smtClean="0">
                <a:solidFill>
                  <a:srgbClr val="843F06"/>
                </a:solidFill>
                <a:latin typeface="Perpetua" panose="02020502060401020303" pitchFamily="18" charset="0"/>
                <a:ea typeface="Times New Roman"/>
                <a:cs typeface="Times New Roman"/>
              </a:rPr>
              <a:t>por </a:t>
            </a:r>
            <a:r>
              <a:rPr lang="es-MX" sz="1400" dirty="0">
                <a:solidFill>
                  <a:srgbClr val="843F06"/>
                </a:solidFill>
                <a:latin typeface="Perpetua" panose="02020502060401020303" pitchFamily="18" charset="0"/>
                <a:ea typeface="Times New Roman"/>
                <a:cs typeface="Times New Roman"/>
              </a:rPr>
              <a:t>el Foro Mundial de Acreditación (IAF) internacionalmente, con el   Número de registro 39/09. </a:t>
            </a:r>
          </a:p>
          <a:p>
            <a:pPr marL="0" indent="0" algn="just">
              <a:buNone/>
            </a:pPr>
            <a:endParaRPr lang="es-MX" sz="1400" dirty="0" smtClean="0">
              <a:solidFill>
                <a:srgbClr val="843F06"/>
              </a:solidFill>
              <a:latin typeface="Perpetua" panose="02020502060401020303" pitchFamily="18" charset="0"/>
              <a:ea typeface="Times New Roman"/>
              <a:cs typeface="Times New Roman"/>
            </a:endParaRPr>
          </a:p>
          <a:p>
            <a:pPr marL="0" indent="0" algn="just">
              <a:buNone/>
            </a:pPr>
            <a:endParaRPr lang="es-MX" sz="1400" dirty="0" smtClean="0">
              <a:solidFill>
                <a:srgbClr val="843F06"/>
              </a:solidFill>
              <a:latin typeface="Perpetua" panose="02020502060401020303" pitchFamily="18" charset="0"/>
              <a:ea typeface="Times New Roman"/>
              <a:cs typeface="Times New Roman"/>
            </a:endParaRPr>
          </a:p>
          <a:p>
            <a:pPr marL="0" indent="0" algn="just">
              <a:buNone/>
            </a:pPr>
            <a:endParaRPr lang="es-MX" sz="1400" dirty="0">
              <a:solidFill>
                <a:srgbClr val="843F06"/>
              </a:solidFill>
              <a:latin typeface="Perpetua" panose="02020502060401020303" pitchFamily="18" charset="0"/>
              <a:ea typeface="Times New Roman"/>
              <a:cs typeface="Times New Roman"/>
            </a:endParaRPr>
          </a:p>
          <a:p>
            <a:pPr marL="0" indent="0" algn="just">
              <a:buNone/>
            </a:pPr>
            <a:r>
              <a:rPr lang="es-MX" sz="1400" dirty="0" smtClean="0">
                <a:solidFill>
                  <a:srgbClr val="843F06"/>
                </a:solidFill>
                <a:latin typeface="Perpetua" panose="02020502060401020303" pitchFamily="18" charset="0"/>
                <a:ea typeface="Times New Roman"/>
                <a:cs typeface="Times New Roman"/>
              </a:rPr>
              <a:t>Surge </a:t>
            </a:r>
            <a:r>
              <a:rPr lang="es-MX" sz="1400" dirty="0">
                <a:solidFill>
                  <a:srgbClr val="843F06"/>
                </a:solidFill>
                <a:latin typeface="Perpetua" panose="02020502060401020303" pitchFamily="18" charset="0"/>
                <a:ea typeface="Times New Roman"/>
                <a:cs typeface="Times New Roman"/>
              </a:rPr>
              <a:t>como resultado de la integración de grandes expertos en los campos de evaluación de la conformidad, sistemas de gestión de la calidad, ambiental, de Salud y seguridad, gestión de procesos,  y el diseño y desarrollo de competencias profesionales.</a:t>
            </a:r>
          </a:p>
          <a:p>
            <a:pPr marL="0" indent="0" algn="just">
              <a:buNone/>
            </a:pPr>
            <a:endParaRPr lang="es-MX" sz="1050" dirty="0" smtClean="0">
              <a:solidFill>
                <a:srgbClr val="843F06"/>
              </a:solidFill>
              <a:latin typeface="Perpetua" panose="02020502060401020303" pitchFamily="18" charset="0"/>
              <a:ea typeface="Times New Roman"/>
              <a:cs typeface="Times New Roman"/>
            </a:endParaRPr>
          </a:p>
          <a:p>
            <a:pPr marL="0" indent="0" algn="just">
              <a:buNone/>
            </a:pPr>
            <a:r>
              <a:rPr lang="es-MX" sz="1400" dirty="0" smtClean="0">
                <a:solidFill>
                  <a:srgbClr val="843F06"/>
                </a:solidFill>
                <a:latin typeface="Perpetua" panose="02020502060401020303" pitchFamily="18" charset="0"/>
                <a:ea typeface="Times New Roman"/>
                <a:cs typeface="Times New Roman"/>
              </a:rPr>
              <a:t>Q&amp;CC </a:t>
            </a:r>
            <a:r>
              <a:rPr lang="es-MX" sz="1400" dirty="0">
                <a:solidFill>
                  <a:srgbClr val="843F06"/>
                </a:solidFill>
                <a:latin typeface="Perpetua" panose="02020502060401020303" pitchFamily="18" charset="0"/>
                <a:ea typeface="Times New Roman"/>
                <a:cs typeface="Times New Roman"/>
              </a:rPr>
              <a:t>cuenta con 7 sectores acreditados, reconocidos por la ema: </a:t>
            </a:r>
            <a:r>
              <a:rPr lang="es-MX" sz="1400" dirty="0" smtClean="0">
                <a:solidFill>
                  <a:srgbClr val="843F06"/>
                </a:solidFill>
                <a:latin typeface="Perpetua" panose="02020502060401020303" pitchFamily="18" charset="0"/>
                <a:ea typeface="Times New Roman"/>
                <a:cs typeface="Times New Roman"/>
              </a:rPr>
              <a:t>Textiles </a:t>
            </a:r>
            <a:r>
              <a:rPr lang="es-MX" sz="1400" dirty="0">
                <a:solidFill>
                  <a:srgbClr val="843F06"/>
                </a:solidFill>
                <a:latin typeface="Perpetua" panose="02020502060401020303" pitchFamily="18" charset="0"/>
                <a:ea typeface="Times New Roman"/>
                <a:cs typeface="Times New Roman"/>
              </a:rPr>
              <a:t>y productos textiles </a:t>
            </a:r>
            <a:r>
              <a:rPr lang="es-MX" sz="1400" dirty="0" smtClean="0">
                <a:solidFill>
                  <a:srgbClr val="843F06"/>
                </a:solidFill>
                <a:latin typeface="Perpetua" panose="02020502060401020303" pitchFamily="18" charset="0"/>
                <a:ea typeface="Times New Roman"/>
                <a:cs typeface="Times New Roman"/>
              </a:rPr>
              <a:t>(</a:t>
            </a:r>
            <a:r>
              <a:rPr lang="es-MX" sz="1400" dirty="0">
                <a:solidFill>
                  <a:srgbClr val="843F06"/>
                </a:solidFill>
                <a:latin typeface="Perpetua" panose="02020502060401020303" pitchFamily="18" charset="0"/>
                <a:ea typeface="Times New Roman"/>
                <a:cs typeface="Times New Roman"/>
              </a:rPr>
              <a:t>4</a:t>
            </a:r>
            <a:r>
              <a:rPr lang="es-MX" sz="1400" dirty="0" smtClean="0">
                <a:solidFill>
                  <a:srgbClr val="843F06"/>
                </a:solidFill>
                <a:latin typeface="Perpetua" panose="02020502060401020303" pitchFamily="18" charset="0"/>
                <a:ea typeface="Times New Roman"/>
                <a:cs typeface="Times New Roman"/>
              </a:rPr>
              <a:t>); </a:t>
            </a:r>
            <a:r>
              <a:rPr lang="es-MX" sz="1400" dirty="0">
                <a:solidFill>
                  <a:srgbClr val="843F06"/>
                </a:solidFill>
                <a:latin typeface="Perpetua" panose="02020502060401020303" pitchFamily="18" charset="0"/>
                <a:ea typeface="Times New Roman"/>
                <a:cs typeface="Times New Roman"/>
              </a:rPr>
              <a:t>Metales básicos y productos de Metal fabricados </a:t>
            </a:r>
            <a:r>
              <a:rPr lang="es-MX" sz="1400" dirty="0" smtClean="0">
                <a:solidFill>
                  <a:srgbClr val="843F06"/>
                </a:solidFill>
                <a:latin typeface="Perpetua" panose="02020502060401020303" pitchFamily="18" charset="0"/>
                <a:ea typeface="Times New Roman"/>
                <a:cs typeface="Times New Roman"/>
              </a:rPr>
              <a:t>(17);  </a:t>
            </a:r>
            <a:r>
              <a:rPr lang="es-MX" sz="1400" dirty="0">
                <a:solidFill>
                  <a:srgbClr val="843F06"/>
                </a:solidFill>
                <a:latin typeface="Perpetua" panose="02020502060401020303" pitchFamily="18" charset="0"/>
                <a:ea typeface="Times New Roman"/>
                <a:cs typeface="Times New Roman"/>
              </a:rPr>
              <a:t>Otros servicios (35); Administración Pública (36); Educación (37); </a:t>
            </a:r>
            <a:r>
              <a:rPr lang="es-MX" sz="1400" dirty="0" smtClean="0">
                <a:solidFill>
                  <a:srgbClr val="843F06"/>
                </a:solidFill>
                <a:latin typeface="Perpetua" panose="02020502060401020303" pitchFamily="18" charset="0"/>
                <a:ea typeface="Times New Roman"/>
                <a:cs typeface="Times New Roman"/>
              </a:rPr>
              <a:t>Salud </a:t>
            </a:r>
            <a:r>
              <a:rPr lang="es-MX" sz="1400" dirty="0">
                <a:solidFill>
                  <a:srgbClr val="843F06"/>
                </a:solidFill>
                <a:latin typeface="Perpetua" panose="02020502060401020303" pitchFamily="18" charset="0"/>
                <a:ea typeface="Times New Roman"/>
                <a:cs typeface="Times New Roman"/>
              </a:rPr>
              <a:t>y Asistencia Social (38) y Otros Servicios Sociales (39</a:t>
            </a:r>
            <a:r>
              <a:rPr lang="es-MX" sz="1400" dirty="0" smtClean="0">
                <a:solidFill>
                  <a:srgbClr val="843F06"/>
                </a:solidFill>
                <a:latin typeface="Perpetua" panose="02020502060401020303" pitchFamily="18" charset="0"/>
                <a:ea typeface="Times New Roman"/>
                <a:cs typeface="Times New Roman"/>
              </a:rPr>
              <a:t>).</a:t>
            </a:r>
          </a:p>
          <a:p>
            <a:pPr marL="0" indent="0">
              <a:buNone/>
            </a:pPr>
            <a:endParaRPr lang="es-MX" sz="1000" dirty="0">
              <a:solidFill>
                <a:srgbClr val="843F06"/>
              </a:solidFill>
              <a:latin typeface="Perpetua" panose="02020502060401020303" pitchFamily="18" charset="0"/>
              <a:ea typeface="Times New Roman"/>
              <a:cs typeface="Times New Roman"/>
            </a:endParaRPr>
          </a:p>
          <a:p>
            <a:pPr marL="0" indent="0">
              <a:buNone/>
            </a:pPr>
            <a:r>
              <a:rPr lang="es-MX" sz="1400" dirty="0" smtClean="0">
                <a:solidFill>
                  <a:srgbClr val="843F06"/>
                </a:solidFill>
                <a:latin typeface="Perpetua" panose="02020502060401020303" pitchFamily="18" charset="0"/>
                <a:ea typeface="Times New Roman"/>
                <a:cs typeface="Times New Roman"/>
              </a:rPr>
              <a:t>Se encuentra ubicado en Insurgentes Sur No. 686 Int. 704, Col. Del Valle, C.P. 03100, México, D.F. Tel. 56-69-0012</a:t>
            </a:r>
          </a:p>
          <a:p>
            <a:pPr marL="0" indent="0">
              <a:buNone/>
            </a:pPr>
            <a:r>
              <a:rPr lang="es-MX" sz="1400" dirty="0" smtClean="0">
                <a:solidFill>
                  <a:srgbClr val="843F06"/>
                </a:solidFill>
                <a:latin typeface="Perpetua" panose="02020502060401020303" pitchFamily="18" charset="0"/>
                <a:ea typeface="Times New Roman"/>
                <a:cs typeface="Times New Roman"/>
              </a:rPr>
              <a:t>Mail: qcc@prodigy.net.mx                                                  www.qcc.com.mx</a:t>
            </a:r>
            <a:endParaRPr lang="es-MX" sz="1400" dirty="0">
              <a:solidFill>
                <a:srgbClr val="843F06"/>
              </a:solidFill>
              <a:latin typeface="Perpetua" panose="02020502060401020303" pitchFamily="18" charset="0"/>
              <a:ea typeface="Times New Roman"/>
              <a:cs typeface="Times New Roman"/>
            </a:endParaRPr>
          </a:p>
          <a:p>
            <a:pPr marL="0" indent="0">
              <a:buNone/>
            </a:pPr>
            <a:endParaRPr lang="es-MX" sz="1400" dirty="0">
              <a:solidFill>
                <a:srgbClr val="843F06"/>
              </a:solidFill>
              <a:latin typeface="Perpetua" panose="02020502060401020303" pitchFamily="18" charset="0"/>
              <a:ea typeface="Times New Roman"/>
              <a:cs typeface="Times New Roman"/>
            </a:endParaRPr>
          </a:p>
          <a:p>
            <a:pPr marL="0" indent="0">
              <a:buNone/>
            </a:pPr>
            <a:endParaRPr lang="es-MX" sz="1400" dirty="0">
              <a:solidFill>
                <a:srgbClr val="843F06"/>
              </a:solidFill>
              <a:latin typeface="Perpetua" panose="02020502060401020303" pitchFamily="18" charset="0"/>
              <a:ea typeface="Times New Roman"/>
              <a:cs typeface="Times New Roman"/>
            </a:endParaRPr>
          </a:p>
          <a:p>
            <a:endParaRPr lang="es-MX" sz="1400" dirty="0">
              <a:solidFill>
                <a:srgbClr val="843F06"/>
              </a:solidFill>
              <a:latin typeface="Perpetua" panose="02020502060401020303" pitchFamily="18" charset="0"/>
              <a:ea typeface="Times New Roman"/>
              <a:cs typeface="Times New Roman"/>
            </a:endParaRPr>
          </a:p>
          <a:p>
            <a:pPr marL="0" indent="0">
              <a:buNone/>
            </a:pPr>
            <a:endParaRPr lang="es-MX" sz="1400" dirty="0">
              <a:solidFill>
                <a:srgbClr val="843F06"/>
              </a:solidFill>
              <a:latin typeface="Perpetua" panose="02020502060401020303" pitchFamily="18" charset="0"/>
              <a:ea typeface="Times New Roman"/>
              <a:cs typeface="Times New Roman"/>
            </a:endParaRPr>
          </a:p>
        </p:txBody>
      </p:sp>
      <p:pic>
        <p:nvPicPr>
          <p:cNvPr id="14338"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11784" t="11944" r="7610" b="13438"/>
          <a:stretch/>
        </p:blipFill>
        <p:spPr bwMode="auto">
          <a:xfrm>
            <a:off x="2006326" y="6903665"/>
            <a:ext cx="2790826" cy="1628775"/>
          </a:xfrm>
          <a:prstGeom prst="rect">
            <a:avLst/>
          </a:prstGeom>
          <a:noFill/>
          <a:ln>
            <a:noFill/>
          </a:ln>
          <a:effectLst>
            <a:outerShdw dist="35921" dir="2700000" algn="ctr" rotWithShape="0">
              <a:schemeClr val="bg2"/>
            </a:outerShdw>
          </a:effectLst>
          <a:scene3d>
            <a:camera prst="orthographicFront"/>
            <a:lightRig rig="threePt" dir="t"/>
          </a:scene3d>
          <a:sp3d prstMaterial="dkEdge"/>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2006326" y="1322348"/>
            <a:ext cx="3024336" cy="369332"/>
          </a:xfrm>
          <a:prstGeom prst="rect">
            <a:avLst/>
          </a:prstGeom>
          <a:noFill/>
        </p:spPr>
        <p:txBody>
          <a:bodyPr wrap="square" rtlCol="0">
            <a:spAutoFit/>
          </a:bodyPr>
          <a:lstStyle/>
          <a:p>
            <a:pPr algn="ctr"/>
            <a:r>
              <a:rPr lang="es-MX" b="1" dirty="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¿Quiénes Somos?</a:t>
            </a:r>
          </a:p>
        </p:txBody>
      </p:sp>
      <p:pic>
        <p:nvPicPr>
          <p:cNvPr id="1434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983" b="16048"/>
          <a:stretch/>
        </p:blipFill>
        <p:spPr bwMode="auto">
          <a:xfrm>
            <a:off x="4077072" y="3115027"/>
            <a:ext cx="809574" cy="550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n 3"/>
          <p:cNvPicPr>
            <a:picLocks noChangeAspect="1"/>
          </p:cNvPicPr>
          <p:nvPr/>
        </p:nvPicPr>
        <p:blipFill>
          <a:blip r:embed="rId5" cstate="print">
            <a:extLst>
              <a:ext uri="{28A0092B-C50C-407E-A947-70E740481C1C}">
                <a14:useLocalDpi xmlns:a14="http://schemas.microsoft.com/office/drawing/2010/main" val="0"/>
              </a:ext>
            </a:extLst>
          </a:blip>
          <a:srcRect l="33215" t="-7932" r="4143" b="5067"/>
          <a:stretch>
            <a:fillRect/>
          </a:stretch>
        </p:blipFill>
        <p:spPr bwMode="auto">
          <a:xfrm>
            <a:off x="1297507" y="2976313"/>
            <a:ext cx="141763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3848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476672" y="1475656"/>
            <a:ext cx="6038428" cy="7128792"/>
          </a:xfrm>
        </p:spPr>
        <p:txBody>
          <a:bodyPr>
            <a:noAutofit/>
          </a:bodyPr>
          <a:lstStyle/>
          <a:p>
            <a:pPr marL="0" indent="0" algn="just" eaLnBrk="0" fontAlgn="base" hangingPunct="0">
              <a:lnSpc>
                <a:spcPct val="120000"/>
              </a:lnSpc>
              <a:spcBef>
                <a:spcPct val="0"/>
              </a:spcBef>
              <a:spcAft>
                <a:spcPct val="0"/>
              </a:spcAft>
              <a:buNone/>
            </a:pPr>
            <a:r>
              <a:rPr lang="es-MX" sz="800" b="1" dirty="0">
                <a:solidFill>
                  <a:srgbClr val="663141"/>
                </a:solidFill>
                <a:latin typeface="Arial" charset="0"/>
                <a:ea typeface="Arial" charset="0"/>
                <a:cs typeface="Arial" charset="0"/>
              </a:rPr>
              <a:t>Derecho de Apelación: </a:t>
            </a:r>
          </a:p>
          <a:p>
            <a:pPr marL="0" indent="0" algn="just">
              <a:buNone/>
            </a:pPr>
            <a:r>
              <a:rPr lang="es-MX" sz="800" dirty="0">
                <a:solidFill>
                  <a:srgbClr val="663141"/>
                </a:solidFill>
                <a:latin typeface="Arial" charset="0"/>
                <a:ea typeface="Arial" charset="0"/>
                <a:cs typeface="Arial" charset="0"/>
              </a:rPr>
              <a:t>En caso de que el el reslutado del dictamen de la Comisión de Dictaminación, no sea satisfactoria para el cliente, éste tendrá el derecho de apelar esta decisión, aportando las evidencias que considere necesarias y que soportan su petición. Q&amp;CC convocará a una reunión extraordinaria de la Comisión de Dictaminación, cuidando designar a miembros distintos a los que emitieron el primer dictamen y a un representante del grupo que emitió el Dictamen inicial. El Dictamen resultante de esta reunión del Comité tendrá el carácter de inapelable</a:t>
            </a:r>
            <a:r>
              <a:rPr lang="es-MX" sz="800" dirty="0" smtClean="0">
                <a:solidFill>
                  <a:srgbClr val="663141"/>
                </a:solidFill>
                <a:latin typeface="Arial" charset="0"/>
                <a:ea typeface="Arial" charset="0"/>
                <a:cs typeface="Arial" charset="0"/>
              </a:rPr>
              <a:t>.</a:t>
            </a:r>
            <a:endParaRPr lang="es-ES_tradnl" sz="800" dirty="0" smtClean="0">
              <a:solidFill>
                <a:srgbClr val="663141"/>
              </a:solidFill>
              <a:latin typeface="Arial" charset="0"/>
              <a:ea typeface="Arial" charset="0"/>
              <a:cs typeface="Arial" charset="0"/>
            </a:endParaRPr>
          </a:p>
          <a:p>
            <a:pPr marL="0" indent="0" algn="just">
              <a:buNone/>
            </a:pPr>
            <a:endParaRPr lang="es-MX" sz="800" u="sng" dirty="0">
              <a:solidFill>
                <a:srgbClr val="663141"/>
              </a:solidFill>
              <a:latin typeface="Arial" charset="0"/>
              <a:ea typeface="Arial" charset="0"/>
              <a:cs typeface="Arial" charset="0"/>
            </a:endParaRPr>
          </a:p>
          <a:p>
            <a:pPr marL="0" indent="0" algn="just" eaLnBrk="0" fontAlgn="base" hangingPunct="0">
              <a:lnSpc>
                <a:spcPct val="120000"/>
              </a:lnSpc>
              <a:spcBef>
                <a:spcPct val="0"/>
              </a:spcBef>
              <a:spcAft>
                <a:spcPct val="0"/>
              </a:spcAft>
              <a:buNone/>
            </a:pPr>
            <a:r>
              <a:rPr lang="es-MX" sz="800" b="1" dirty="0">
                <a:solidFill>
                  <a:srgbClr val="663141"/>
                </a:solidFill>
                <a:latin typeface="Arial" charset="0"/>
                <a:ea typeface="Arial" charset="0"/>
                <a:cs typeface="Arial" charset="0"/>
              </a:rPr>
              <a:t>Emisión del Registo de Organización Certificada (ROC): </a:t>
            </a:r>
          </a:p>
          <a:p>
            <a:pPr marL="0" indent="0" algn="just">
              <a:buNone/>
            </a:pPr>
            <a:r>
              <a:rPr lang="es-MX" sz="800" dirty="0">
                <a:solidFill>
                  <a:srgbClr val="663141"/>
                </a:solidFill>
                <a:latin typeface="Arial" charset="0"/>
                <a:ea typeface="Arial" charset="0"/>
                <a:cs typeface="Arial" charset="0"/>
              </a:rPr>
              <a:t>Si el Dictamen de la comisión de dictaminación es favorable, Q&amp;CC, procederá a entregar el certificado al cliente en un lapso de 10 días </a:t>
            </a:r>
            <a:r>
              <a:rPr lang="es-MX" sz="800" dirty="0" smtClean="0">
                <a:solidFill>
                  <a:srgbClr val="663141"/>
                </a:solidFill>
                <a:latin typeface="Arial" charset="0"/>
                <a:ea typeface="Arial" charset="0"/>
                <a:cs typeface="Arial" charset="0"/>
              </a:rPr>
              <a:t>hábiles.</a:t>
            </a:r>
          </a:p>
          <a:p>
            <a:pPr marL="0" indent="0" algn="just">
              <a:buNone/>
            </a:pPr>
            <a:endParaRPr lang="es-MX" sz="800" u="sng" dirty="0">
              <a:solidFill>
                <a:srgbClr val="663141"/>
              </a:solidFill>
              <a:latin typeface="Arial" charset="0"/>
              <a:ea typeface="Arial" charset="0"/>
              <a:cs typeface="Arial" charset="0"/>
            </a:endParaRPr>
          </a:p>
          <a:p>
            <a:pPr marL="0" indent="0" algn="just">
              <a:buNone/>
            </a:pPr>
            <a:r>
              <a:rPr lang="es-MX" sz="800" b="1" dirty="0">
                <a:solidFill>
                  <a:srgbClr val="663141"/>
                </a:solidFill>
                <a:latin typeface="Arial" charset="0"/>
                <a:ea typeface="Arial" charset="0"/>
                <a:cs typeface="Arial" charset="0"/>
              </a:rPr>
              <a:t>Auditoría de </a:t>
            </a:r>
            <a:r>
              <a:rPr lang="es-MX" sz="800" b="1" dirty="0" smtClean="0">
                <a:solidFill>
                  <a:srgbClr val="663141"/>
                </a:solidFill>
                <a:latin typeface="Arial" charset="0"/>
                <a:ea typeface="Arial" charset="0"/>
                <a:cs typeface="Arial" charset="0"/>
              </a:rPr>
              <a:t>Seguimiento o Mantenimiento: </a:t>
            </a:r>
          </a:p>
          <a:p>
            <a:pPr marL="0" indent="0" algn="just">
              <a:buNone/>
            </a:pPr>
            <a:r>
              <a:rPr lang="es-MX" sz="800" dirty="0" smtClean="0">
                <a:solidFill>
                  <a:srgbClr val="663141"/>
                </a:solidFill>
                <a:latin typeface="Arial" charset="0"/>
                <a:ea typeface="Arial" charset="0"/>
                <a:cs typeface="Arial" charset="0"/>
              </a:rPr>
              <a:t>Durante </a:t>
            </a:r>
            <a:r>
              <a:rPr lang="es-MX" sz="800" dirty="0">
                <a:solidFill>
                  <a:srgbClr val="663141"/>
                </a:solidFill>
                <a:latin typeface="Arial" charset="0"/>
                <a:ea typeface="Arial" charset="0"/>
                <a:cs typeface="Arial" charset="0"/>
              </a:rPr>
              <a:t>el período de vigencia del Registro de Organización </a:t>
            </a:r>
            <a:r>
              <a:rPr lang="es-MX" sz="800" dirty="0" smtClean="0">
                <a:solidFill>
                  <a:srgbClr val="663141"/>
                </a:solidFill>
                <a:latin typeface="Arial" charset="0"/>
                <a:ea typeface="Arial" charset="0"/>
                <a:cs typeface="Arial" charset="0"/>
              </a:rPr>
              <a:t>Certificada </a:t>
            </a:r>
            <a:r>
              <a:rPr lang="es-MX" sz="800" dirty="0">
                <a:solidFill>
                  <a:srgbClr val="663141"/>
                </a:solidFill>
                <a:latin typeface="Arial" charset="0"/>
                <a:ea typeface="Arial" charset="0"/>
                <a:cs typeface="Arial" charset="0"/>
              </a:rPr>
              <a:t>(ROC), Q&amp;CC efectuará auditorías de seguimiento al sistema de gestión de la calidad del Cliente, con el fin de evaluar la conformidad del con la Norma (s) en que se encuentra certificado y así mantener la </a:t>
            </a:r>
            <a:r>
              <a:rPr lang="es-MX" sz="800" dirty="0" smtClean="0">
                <a:solidFill>
                  <a:srgbClr val="663141"/>
                </a:solidFill>
                <a:latin typeface="Arial" charset="0"/>
                <a:ea typeface="Arial" charset="0"/>
                <a:cs typeface="Arial" charset="0"/>
              </a:rPr>
              <a:t>certificación.</a:t>
            </a:r>
            <a:endParaRPr lang="es-ES_tradnl" sz="800" dirty="0">
              <a:solidFill>
                <a:srgbClr val="663141"/>
              </a:solidFill>
              <a:latin typeface="Arial" charset="0"/>
              <a:ea typeface="Arial" charset="0"/>
              <a:cs typeface="Arial" charset="0"/>
            </a:endParaRPr>
          </a:p>
          <a:p>
            <a:pPr marL="0" indent="0" algn="just">
              <a:buNone/>
            </a:pPr>
            <a:endParaRPr lang="es-ES_tradnl" sz="800" dirty="0" smtClean="0">
              <a:solidFill>
                <a:srgbClr val="663141"/>
              </a:solidFill>
              <a:latin typeface="Arial" charset="0"/>
              <a:ea typeface="Arial" charset="0"/>
              <a:cs typeface="Arial" charset="0"/>
            </a:endParaRPr>
          </a:p>
          <a:p>
            <a:pPr marL="0" indent="0" algn="just">
              <a:buNone/>
            </a:pPr>
            <a:r>
              <a:rPr lang="es-ES_tradnl" sz="800" dirty="0" smtClean="0">
                <a:solidFill>
                  <a:srgbClr val="663141"/>
                </a:solidFill>
                <a:latin typeface="Arial" charset="0"/>
                <a:ea typeface="Arial" charset="0"/>
                <a:cs typeface="Arial" charset="0"/>
              </a:rPr>
              <a:t>L</a:t>
            </a:r>
            <a:r>
              <a:rPr lang="es-MX" sz="800" dirty="0" smtClean="0">
                <a:solidFill>
                  <a:srgbClr val="663141"/>
                </a:solidFill>
                <a:latin typeface="Arial" charset="0"/>
                <a:ea typeface="Arial" charset="0"/>
                <a:cs typeface="Arial" charset="0"/>
              </a:rPr>
              <a:t>as </a:t>
            </a:r>
            <a:r>
              <a:rPr lang="es-MX" sz="800" dirty="0">
                <a:solidFill>
                  <a:srgbClr val="663141"/>
                </a:solidFill>
                <a:latin typeface="Arial" charset="0"/>
                <a:ea typeface="Arial" charset="0"/>
                <a:cs typeface="Arial" charset="0"/>
              </a:rPr>
              <a:t>auditorías de seguimiento se establecen con una periodicidad semestral, a partir de la fecha de realización de la auditoría de certificación; Q&amp;CC, emite un informe del resultado de la auditoría, mismo que se entrega al cliente y la Dirección de </a:t>
            </a:r>
            <a:r>
              <a:rPr lang="es-MX" sz="800" dirty="0" smtClean="0">
                <a:solidFill>
                  <a:srgbClr val="663141"/>
                </a:solidFill>
                <a:latin typeface="Arial" charset="0"/>
                <a:ea typeface="Arial" charset="0"/>
                <a:cs typeface="Arial" charset="0"/>
              </a:rPr>
              <a:t>Certificación y </a:t>
            </a:r>
            <a:r>
              <a:rPr lang="es-MX" sz="800" dirty="0">
                <a:solidFill>
                  <a:srgbClr val="663141"/>
                </a:solidFill>
                <a:latin typeface="Arial" charset="0"/>
                <a:ea typeface="Arial" charset="0"/>
                <a:cs typeface="Arial" charset="0"/>
              </a:rPr>
              <a:t>Operación </a:t>
            </a:r>
            <a:r>
              <a:rPr lang="es-MX" sz="800" dirty="0" smtClean="0">
                <a:solidFill>
                  <a:srgbClr val="663141"/>
                </a:solidFill>
                <a:latin typeface="Arial" charset="0"/>
                <a:ea typeface="Arial" charset="0"/>
                <a:cs typeface="Arial" charset="0"/>
              </a:rPr>
              <a:t>; </a:t>
            </a:r>
            <a:r>
              <a:rPr lang="es-MX" sz="800" dirty="0">
                <a:solidFill>
                  <a:srgbClr val="663141"/>
                </a:solidFill>
                <a:latin typeface="Arial" charset="0"/>
                <a:ea typeface="Arial" charset="0"/>
                <a:cs typeface="Arial" charset="0"/>
              </a:rPr>
              <a:t>en caso de tener hallazgos no conformes, la organización tendrá que atenderlos en un plazo no mayor a 30 días hábiles, si la organización no cumple con el tiempo antes mencionado, entonces se procederá a una suspensión o retiro (cancelación) del  </a:t>
            </a:r>
            <a:r>
              <a:rPr lang="es-MX" sz="800" dirty="0" smtClean="0">
                <a:solidFill>
                  <a:srgbClr val="663141"/>
                </a:solidFill>
                <a:latin typeface="Arial" charset="0"/>
                <a:ea typeface="Arial" charset="0"/>
                <a:cs typeface="Arial" charset="0"/>
              </a:rPr>
              <a:t>certificado.</a:t>
            </a:r>
          </a:p>
          <a:p>
            <a:pPr marL="0" indent="0" algn="just">
              <a:buNone/>
            </a:pPr>
            <a:endParaRPr lang="es-MX" sz="800" u="sng" dirty="0" smtClean="0">
              <a:solidFill>
                <a:srgbClr val="663141"/>
              </a:solidFill>
              <a:latin typeface="Arial" charset="0"/>
              <a:ea typeface="Arial" charset="0"/>
              <a:cs typeface="Arial" charset="0"/>
            </a:endParaRPr>
          </a:p>
          <a:p>
            <a:pPr marL="0" indent="0" algn="just">
              <a:buNone/>
            </a:pPr>
            <a:r>
              <a:rPr lang="es-MX" sz="800" b="1" dirty="0">
                <a:solidFill>
                  <a:srgbClr val="663141"/>
                </a:solidFill>
                <a:latin typeface="Arial" charset="0"/>
                <a:ea typeface="Arial" charset="0"/>
                <a:cs typeface="Arial" charset="0"/>
              </a:rPr>
              <a:t>Restaurar: </a:t>
            </a:r>
            <a:endParaRPr lang="es-MX" sz="800" b="1" dirty="0" smtClean="0">
              <a:solidFill>
                <a:srgbClr val="663141"/>
              </a:solidFill>
              <a:latin typeface="Arial" charset="0"/>
              <a:ea typeface="Arial" charset="0"/>
              <a:cs typeface="Arial" charset="0"/>
            </a:endParaRPr>
          </a:p>
          <a:p>
            <a:pPr marL="0" indent="0" algn="just">
              <a:buNone/>
            </a:pPr>
            <a:r>
              <a:rPr lang="es-MX" sz="800" dirty="0" smtClean="0">
                <a:solidFill>
                  <a:srgbClr val="663141"/>
                </a:solidFill>
                <a:latin typeface="Arial" charset="0"/>
                <a:ea typeface="Arial" charset="0"/>
                <a:cs typeface="Arial" charset="0"/>
              </a:rPr>
              <a:t>Q&amp;CC </a:t>
            </a:r>
            <a:r>
              <a:rPr lang="es-MX" sz="800" dirty="0">
                <a:solidFill>
                  <a:srgbClr val="663141"/>
                </a:solidFill>
                <a:latin typeface="Arial" charset="0"/>
                <a:ea typeface="Arial" charset="0"/>
                <a:cs typeface="Arial" charset="0"/>
              </a:rPr>
              <a:t>debe restaurar la certificación suspendida si la cuestión que dió origen a la suspensión ya se resolvió. Cuando no se resuelvan los problemas que dieron lugar a la suspensión en el plazo establecido por el organismo de certificación, se debe retirar o reducir el alcance de la certificación. En la mayoría de los casos la suspensión no deberá ser mayor a seis meses.</a:t>
            </a:r>
            <a:endParaRPr lang="es-ES_tradnl" sz="800" dirty="0">
              <a:solidFill>
                <a:srgbClr val="663141"/>
              </a:solidFill>
              <a:latin typeface="Arial" charset="0"/>
              <a:ea typeface="Arial" charset="0"/>
              <a:cs typeface="Arial" charset="0"/>
            </a:endParaRPr>
          </a:p>
          <a:p>
            <a:pPr marL="0" indent="0" algn="just">
              <a:buNone/>
            </a:pPr>
            <a:endParaRPr lang="es-MX" sz="800" b="1" dirty="0" smtClean="0">
              <a:solidFill>
                <a:srgbClr val="663141"/>
              </a:solidFill>
              <a:latin typeface="Arial" charset="0"/>
              <a:ea typeface="Arial" charset="0"/>
              <a:cs typeface="Arial" charset="0"/>
            </a:endParaRPr>
          </a:p>
          <a:p>
            <a:pPr marL="0" indent="0" algn="just">
              <a:buNone/>
            </a:pPr>
            <a:r>
              <a:rPr lang="es-MX" sz="800" b="1" dirty="0" smtClean="0">
                <a:solidFill>
                  <a:srgbClr val="663141"/>
                </a:solidFill>
                <a:latin typeface="Arial" charset="0"/>
                <a:ea typeface="Arial" charset="0"/>
                <a:cs typeface="Arial" charset="0"/>
              </a:rPr>
              <a:t>Renovación </a:t>
            </a:r>
            <a:r>
              <a:rPr lang="es-MX" sz="800" b="1" dirty="0">
                <a:solidFill>
                  <a:srgbClr val="663141"/>
                </a:solidFill>
                <a:latin typeface="Arial" charset="0"/>
                <a:ea typeface="Arial" charset="0"/>
                <a:cs typeface="Arial" charset="0"/>
              </a:rPr>
              <a:t>de la Certificación: </a:t>
            </a:r>
            <a:endParaRPr lang="es-MX" sz="800" b="1" dirty="0" smtClean="0">
              <a:solidFill>
                <a:srgbClr val="663141"/>
              </a:solidFill>
              <a:latin typeface="Arial" charset="0"/>
              <a:ea typeface="Arial" charset="0"/>
              <a:cs typeface="Arial" charset="0"/>
            </a:endParaRPr>
          </a:p>
          <a:p>
            <a:pPr marL="0" indent="0" algn="just">
              <a:buNone/>
            </a:pPr>
            <a:r>
              <a:rPr lang="es-MX" sz="800" dirty="0" smtClean="0">
                <a:solidFill>
                  <a:srgbClr val="663141"/>
                </a:solidFill>
                <a:latin typeface="Arial" charset="0"/>
                <a:ea typeface="Arial" charset="0"/>
                <a:cs typeface="Arial" charset="0"/>
              </a:rPr>
              <a:t>Una </a:t>
            </a:r>
            <a:r>
              <a:rPr lang="es-MX" sz="800" dirty="0">
                <a:solidFill>
                  <a:srgbClr val="663141"/>
                </a:solidFill>
                <a:latin typeface="Arial" charset="0"/>
                <a:ea typeface="Arial" charset="0"/>
                <a:cs typeface="Arial" charset="0"/>
              </a:rPr>
              <a:t>vez concluido el periodo de vigencia del certificado, se procederá a la renovación de la certificación a solicitud del Cliente. </a:t>
            </a:r>
            <a:endParaRPr lang="es-ES_tradnl" sz="800" dirty="0">
              <a:solidFill>
                <a:srgbClr val="663141"/>
              </a:solidFill>
              <a:latin typeface="Arial" charset="0"/>
              <a:ea typeface="Arial" charset="0"/>
              <a:cs typeface="Arial" charset="0"/>
            </a:endParaRPr>
          </a:p>
          <a:p>
            <a:pPr marL="0" indent="0" algn="just">
              <a:buNone/>
            </a:pPr>
            <a:r>
              <a:rPr lang="es-MX" sz="800" dirty="0" smtClean="0">
                <a:solidFill>
                  <a:srgbClr val="663141"/>
                </a:solidFill>
                <a:latin typeface="Arial" charset="0"/>
                <a:ea typeface="Arial" charset="0"/>
                <a:cs typeface="Arial" charset="0"/>
              </a:rPr>
              <a:t>La </a:t>
            </a:r>
            <a:r>
              <a:rPr lang="es-MX" sz="800" dirty="0">
                <a:solidFill>
                  <a:srgbClr val="663141"/>
                </a:solidFill>
                <a:latin typeface="Arial" charset="0"/>
                <a:ea typeface="Arial" charset="0"/>
                <a:cs typeface="Arial" charset="0"/>
              </a:rPr>
              <a:t>renovación se realiza a través de una auditoría, cuyas características son similares a las de la auditoría de certificación.</a:t>
            </a:r>
            <a:endParaRPr lang="es-ES_tradnl" sz="800" dirty="0">
              <a:solidFill>
                <a:srgbClr val="663141"/>
              </a:solidFill>
              <a:latin typeface="Arial" charset="0"/>
              <a:ea typeface="Arial" charset="0"/>
              <a:cs typeface="Arial" charset="0"/>
            </a:endParaRPr>
          </a:p>
          <a:p>
            <a:pPr algn="just"/>
            <a:endParaRPr lang="es-MX" sz="800" u="sng" dirty="0" smtClean="0">
              <a:solidFill>
                <a:srgbClr val="663141"/>
              </a:solidFill>
              <a:latin typeface="Arial" charset="0"/>
              <a:ea typeface="Arial" charset="0"/>
              <a:cs typeface="Arial" charset="0"/>
            </a:endParaRPr>
          </a:p>
          <a:p>
            <a:pPr marL="0" indent="0" algn="just" eaLnBrk="0" fontAlgn="base" hangingPunct="0">
              <a:spcBef>
                <a:spcPct val="0"/>
              </a:spcBef>
              <a:spcAft>
                <a:spcPct val="0"/>
              </a:spcAft>
              <a:buNone/>
            </a:pPr>
            <a:endParaRPr lang="es-ES_tradnl" sz="800" dirty="0" smtClean="0">
              <a:solidFill>
                <a:srgbClr val="663141"/>
              </a:solidFill>
              <a:latin typeface="Arial" charset="0"/>
              <a:ea typeface="Arial" charset="0"/>
              <a:cs typeface="Arial" charset="0"/>
            </a:endParaRPr>
          </a:p>
          <a:p>
            <a:pPr algn="just"/>
            <a:r>
              <a:rPr lang="es-ES_tradnl" sz="800" b="1" dirty="0">
                <a:solidFill>
                  <a:srgbClr val="663141"/>
                </a:solidFill>
                <a:latin typeface="Arial" charset="0"/>
                <a:ea typeface="Arial" charset="0"/>
                <a:cs typeface="Arial" charset="0"/>
              </a:rPr>
              <a:t>Auditorías a Corto Plazo (Extraordinarias): </a:t>
            </a:r>
          </a:p>
          <a:p>
            <a:pPr algn="just"/>
            <a:r>
              <a:rPr lang="es-ES_tradnl" sz="800" dirty="0">
                <a:solidFill>
                  <a:srgbClr val="663141"/>
                </a:solidFill>
                <a:latin typeface="Arial" charset="0"/>
                <a:ea typeface="Arial" charset="0"/>
                <a:cs typeface="Arial" charset="0"/>
              </a:rPr>
              <a:t>Este tipo de auditorías serán realizadas a la organización certificada que se encuentre suspendida, por quejas de alguna parte interesada, ca</a:t>
            </a:r>
            <a:r>
              <a:rPr lang="es-ES_tradnl" sz="800" b="1" dirty="0">
                <a:solidFill>
                  <a:srgbClr val="663141"/>
                </a:solidFill>
                <a:latin typeface="Arial" charset="0"/>
                <a:ea typeface="Arial" charset="0"/>
                <a:cs typeface="Arial" charset="0"/>
              </a:rPr>
              <a:t>m</a:t>
            </a:r>
            <a:r>
              <a:rPr lang="es-ES_tradnl" sz="800" dirty="0">
                <a:solidFill>
                  <a:srgbClr val="663141"/>
                </a:solidFill>
                <a:latin typeface="Arial" charset="0"/>
                <a:ea typeface="Arial" charset="0"/>
                <a:cs typeface="Arial" charset="0"/>
              </a:rPr>
              <a:t>bios que la organización certificada haya generado como por ejemplo: cambio de domicilio y lugar de contacto; condiciones legales, condición comercial y condiciones de organización o de propiedad; el alcance de sus operaciones cubiertas por el sistema de gestión; cambios organizacionales en cuestión personal de directivos clave; personal de toma de decisiones o personal técnico y cambios importantes en el sistema de gestión y en los procesos. </a:t>
            </a:r>
          </a:p>
          <a:p>
            <a:pPr algn="just"/>
            <a:endParaRPr lang="es-ES_tradnl" sz="800" dirty="0">
              <a:solidFill>
                <a:srgbClr val="663141"/>
              </a:solidFill>
              <a:latin typeface="Arial" charset="0"/>
              <a:ea typeface="Arial" charset="0"/>
              <a:cs typeface="Arial" charset="0"/>
            </a:endParaRPr>
          </a:p>
          <a:p>
            <a:pPr algn="just"/>
            <a:r>
              <a:rPr lang="es-MX" sz="800" b="1" dirty="0">
                <a:solidFill>
                  <a:srgbClr val="663141"/>
                </a:solidFill>
                <a:latin typeface="Arial" charset="0"/>
                <a:ea typeface="Arial" charset="0"/>
                <a:cs typeface="Arial" charset="0"/>
              </a:rPr>
              <a:t>Cambios en el Certificado</a:t>
            </a:r>
            <a:endParaRPr lang="es-ES_tradnl" sz="800" b="1" dirty="0">
              <a:solidFill>
                <a:srgbClr val="663141"/>
              </a:solidFill>
              <a:latin typeface="Arial" charset="0"/>
              <a:ea typeface="Arial" charset="0"/>
              <a:cs typeface="Arial" charset="0"/>
            </a:endParaRPr>
          </a:p>
          <a:p>
            <a:pPr algn="just"/>
            <a:endParaRPr lang="es-ES_tradnl" sz="800" dirty="0">
              <a:solidFill>
                <a:srgbClr val="663141"/>
              </a:solidFill>
              <a:latin typeface="Arial" charset="0"/>
              <a:ea typeface="Arial" charset="0"/>
              <a:cs typeface="Arial" charset="0"/>
            </a:endParaRPr>
          </a:p>
          <a:p>
            <a:pPr algn="just" fontAlgn="base">
              <a:spcAft>
                <a:spcPct val="0"/>
              </a:spcAft>
            </a:pPr>
            <a:r>
              <a:rPr lang="es-MX" sz="800" b="1" dirty="0">
                <a:solidFill>
                  <a:srgbClr val="663141"/>
                </a:solidFill>
                <a:latin typeface="Arial" charset="0"/>
                <a:ea typeface="Arial" charset="0"/>
                <a:cs typeface="Arial" charset="0"/>
              </a:rPr>
              <a:t>Reducción del Alcance del Sistema de Gestión: </a:t>
            </a:r>
          </a:p>
          <a:p>
            <a:pPr algn="just" eaLnBrk="0" fontAlgn="base" hangingPunct="0">
              <a:spcBef>
                <a:spcPct val="0"/>
              </a:spcBef>
              <a:spcAft>
                <a:spcPct val="0"/>
              </a:spcAft>
            </a:pPr>
            <a:r>
              <a:rPr lang="es-MX" sz="800" dirty="0">
                <a:solidFill>
                  <a:srgbClr val="663141"/>
                </a:solidFill>
                <a:latin typeface="Arial" charset="0"/>
                <a:ea typeface="Arial" charset="0"/>
                <a:cs typeface="Arial" charset="0"/>
              </a:rPr>
              <a:t>La decisión de reducir el alcance de la certificación la lleva a cabo Q&amp;CC, cuando detecta mediante una auditoría de seguimiento, que la organización certificada ha dejado de cumplir de forma persistente o grave con algún proceso dentro del alcance de la certificación; asimismo, la organización certificada está obligada a entregar el certificado original al organismo certificador para que éste elabore un nuevo certificado con el alcance actual; por otra parte el organismo certificador está obligado a notificar a las partes interesadas de dicha reducción.</a:t>
            </a:r>
          </a:p>
          <a:p>
            <a:pPr marL="0" indent="0" algn="just" eaLnBrk="0" fontAlgn="base" hangingPunct="0">
              <a:spcBef>
                <a:spcPct val="0"/>
              </a:spcBef>
              <a:spcAft>
                <a:spcPct val="0"/>
              </a:spcAft>
              <a:buNone/>
            </a:pPr>
            <a:endParaRPr lang="es-ES_tradnl" sz="800" dirty="0">
              <a:solidFill>
                <a:srgbClr val="663141"/>
              </a:solidFill>
              <a:latin typeface="Arial" charset="0"/>
              <a:ea typeface="Arial" charset="0"/>
              <a:cs typeface="Arial" charset="0"/>
            </a:endParaRPr>
          </a:p>
        </p:txBody>
      </p:sp>
    </p:spTree>
    <p:extLst>
      <p:ext uri="{BB962C8B-B14F-4D97-AF65-F5344CB8AC3E}">
        <p14:creationId xmlns:p14="http://schemas.microsoft.com/office/powerpoint/2010/main" val="1040801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a:spLocks noChangeArrowheads="1"/>
          </p:cNvSpPr>
          <p:nvPr/>
        </p:nvSpPr>
        <p:spPr bwMode="auto">
          <a:xfrm>
            <a:off x="404664" y="1054063"/>
            <a:ext cx="6234796" cy="7571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ES_tradnl" sz="800" dirty="0">
              <a:solidFill>
                <a:srgbClr val="663141"/>
              </a:solidFill>
              <a:latin typeface="Arial" charset="0"/>
              <a:ea typeface="Arial" charset="0"/>
              <a:cs typeface="Arial" charset="0"/>
            </a:endParaRPr>
          </a:p>
          <a:p>
            <a:pPr algn="just" eaLnBrk="0" fontAlgn="base" hangingPunct="0">
              <a:spcBef>
                <a:spcPct val="0"/>
              </a:spcBef>
              <a:spcAft>
                <a:spcPct val="0"/>
              </a:spcAft>
            </a:pPr>
            <a:endParaRPr lang="es-ES_tradnl" sz="800" b="1" dirty="0">
              <a:solidFill>
                <a:srgbClr val="663141"/>
              </a:solidFill>
              <a:latin typeface="Arial" charset="0"/>
              <a:ea typeface="Arial" charset="0"/>
              <a:cs typeface="Arial" charset="0"/>
            </a:endParaRPr>
          </a:p>
          <a:p>
            <a:pPr algn="just" eaLnBrk="0" fontAlgn="base" hangingPunct="0">
              <a:spcBef>
                <a:spcPct val="0"/>
              </a:spcBef>
              <a:spcAft>
                <a:spcPct val="0"/>
              </a:spcAft>
            </a:pPr>
            <a:r>
              <a:rPr lang="es-MX" sz="800" b="1" dirty="0">
                <a:solidFill>
                  <a:srgbClr val="663141"/>
                </a:solidFill>
                <a:latin typeface="Arial" charset="0"/>
                <a:ea typeface="Arial" charset="0"/>
                <a:cs typeface="Arial" charset="0"/>
              </a:rPr>
              <a:t>Ampliación del Alcance del Sistema de Gestión: </a:t>
            </a:r>
          </a:p>
          <a:p>
            <a:pPr algn="just" eaLnBrk="0" fontAlgn="base" hangingPunct="0">
              <a:spcBef>
                <a:spcPct val="0"/>
              </a:spcBef>
              <a:spcAft>
                <a:spcPct val="0"/>
              </a:spcAft>
            </a:pPr>
            <a:r>
              <a:rPr lang="es-MX" sz="800" dirty="0">
                <a:solidFill>
                  <a:srgbClr val="663141"/>
                </a:solidFill>
                <a:latin typeface="Arial" charset="0"/>
                <a:ea typeface="Arial" charset="0"/>
                <a:cs typeface="Arial" charset="0"/>
              </a:rPr>
              <a:t>Esta ampliación es llevada a cabo a petición del cliente, para que el organismo certificador analice si es factible la ampliación; en caso de ser aceptada se procederá a realizar una auditoría con la finalidad de verificar la implementación del proceso a ampliar. La organización certificada antes de solicitar la auditoria de ampliación deberá haber realizado una auditoria interna y revisión de la dirección al sistema de gestión, incluyendo los procesos o sitios que se ampliaran dentro del alcance solicitado.</a:t>
            </a:r>
            <a:endParaRPr lang="es-ES_tradnl" sz="800" dirty="0">
              <a:solidFill>
                <a:srgbClr val="663141"/>
              </a:solidFill>
              <a:latin typeface="Arial" charset="0"/>
              <a:ea typeface="Arial" charset="0"/>
              <a:cs typeface="Arial" charset="0"/>
            </a:endParaRPr>
          </a:p>
          <a:p>
            <a:pPr algn="just" eaLnBrk="0" fontAlgn="base" hangingPunct="0">
              <a:spcBef>
                <a:spcPct val="0"/>
              </a:spcBef>
              <a:spcAft>
                <a:spcPct val="0"/>
              </a:spcAft>
            </a:pP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Es importante hacer del conocimiento de la organización/cliente; que cada vez que la normatividad aplicable a su certificación tenga modificaciones con respecto a los requisitos, la organización certificada se obliga a realizar las adecuaciones pertinentes al sistema de gestión notificándolo a Q&amp;CC.</a:t>
            </a: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Por otra parte se comunica a la organización certificada, que cuando el organismo certificador por la normatividad o lineamientos aplicable al mismo, tenga que modificar alguna situación o actividad y esté involucrada la organización certificada; el cliente está obligado a atender y apoyar al organismo certificador. </a:t>
            </a:r>
            <a:endParaRPr lang="es-ES_tradnl" sz="800" dirty="0">
              <a:solidFill>
                <a:srgbClr val="663141"/>
              </a:solidFill>
              <a:latin typeface="Arial" charset="0"/>
              <a:ea typeface="Arial" charset="0"/>
              <a:cs typeface="Arial" charset="0"/>
            </a:endParaRPr>
          </a:p>
          <a:p>
            <a:pPr algn="just"/>
            <a:endParaRPr lang="es-MX" sz="800" dirty="0">
              <a:solidFill>
                <a:srgbClr val="663141"/>
              </a:solidFill>
              <a:latin typeface="Arial" charset="0"/>
              <a:ea typeface="Arial" charset="0"/>
              <a:cs typeface="Arial" charset="0"/>
            </a:endParaRPr>
          </a:p>
          <a:p>
            <a:pPr algn="just"/>
            <a:r>
              <a:rPr lang="es-MX" sz="800" b="1" dirty="0" smtClean="0">
                <a:solidFill>
                  <a:srgbClr val="663141"/>
                </a:solidFill>
                <a:latin typeface="Arial" charset="0"/>
                <a:ea typeface="Arial" charset="0"/>
                <a:cs typeface="Arial" charset="0"/>
              </a:rPr>
              <a:t>Modificación </a:t>
            </a:r>
            <a:r>
              <a:rPr lang="es-MX" sz="800" b="1" dirty="0">
                <a:solidFill>
                  <a:srgbClr val="663141"/>
                </a:solidFill>
                <a:latin typeface="Arial" charset="0"/>
                <a:ea typeface="Arial" charset="0"/>
                <a:cs typeface="Arial" charset="0"/>
              </a:rPr>
              <a:t>de Tiempos de Auditoría: </a:t>
            </a:r>
            <a:endParaRPr lang="es-MX" sz="800" b="1" dirty="0" smtClean="0">
              <a:solidFill>
                <a:srgbClr val="663141"/>
              </a:solidFill>
              <a:latin typeface="Arial" charset="0"/>
              <a:ea typeface="Arial" charset="0"/>
              <a:cs typeface="Arial" charset="0"/>
            </a:endParaRPr>
          </a:p>
          <a:p>
            <a:pPr algn="just"/>
            <a:endParaRPr lang="es-MX" sz="800" b="1" dirty="0">
              <a:solidFill>
                <a:srgbClr val="663141"/>
              </a:solidFill>
              <a:latin typeface="Arial" charset="0"/>
              <a:ea typeface="Arial" charset="0"/>
              <a:cs typeface="Arial" charset="0"/>
            </a:endParaRPr>
          </a:p>
          <a:p>
            <a:pPr algn="just"/>
            <a:r>
              <a:rPr lang="es-MX" sz="800" b="1" dirty="0">
                <a:solidFill>
                  <a:srgbClr val="663141"/>
                </a:solidFill>
                <a:latin typeface="Arial" charset="0"/>
                <a:ea typeface="Arial" charset="0"/>
                <a:cs typeface="Arial" charset="0"/>
              </a:rPr>
              <a:t>S</a:t>
            </a:r>
            <a:r>
              <a:rPr lang="es-MX" sz="800" dirty="0">
                <a:solidFill>
                  <a:srgbClr val="663141"/>
                </a:solidFill>
                <a:latin typeface="Arial" charset="0"/>
                <a:ea typeface="Arial" charset="0"/>
                <a:cs typeface="Arial" charset="0"/>
              </a:rPr>
              <a:t>e podrán modificar los tiempos de auditoría durante el desarrollo de las mismas, pudiendo ser entre otras, las siguientes causas</a:t>
            </a:r>
            <a:r>
              <a:rPr lang="es-MX" sz="800" dirty="0" smtClean="0">
                <a:solidFill>
                  <a:srgbClr val="663141"/>
                </a:solidFill>
                <a:latin typeface="Arial" charset="0"/>
                <a:ea typeface="Arial" charset="0"/>
                <a:cs typeface="Arial" charset="0"/>
              </a:rPr>
              <a:t>:</a:t>
            </a:r>
          </a:p>
          <a:p>
            <a:pPr algn="just"/>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1.- Ampliación o reducción de procesos.</a:t>
            </a: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2.- Ampliación o reducción de sitios. </a:t>
            </a: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3.- Complejidad de los procesos.</a:t>
            </a: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4.- Ampliación o reducción de la plantilla de personal</a:t>
            </a:r>
            <a:r>
              <a:rPr lang="es-MX" sz="700" dirty="0" smtClean="0">
                <a:solidFill>
                  <a:srgbClr val="663141"/>
                </a:solidFill>
                <a:latin typeface="Arial" charset="0"/>
                <a:ea typeface="Arial" charset="0"/>
                <a:cs typeface="Arial" charset="0"/>
              </a:rPr>
              <a:t>.</a:t>
            </a:r>
          </a:p>
          <a:p>
            <a:pPr algn="just"/>
            <a:endParaRPr kumimoji="0" lang="es-MX" altLang="x-none" sz="700" b="0" i="0" strike="noStrike" cap="none" normalizeH="0" baseline="0" dirty="0">
              <a:ln>
                <a:noFill/>
              </a:ln>
              <a:solidFill>
                <a:srgbClr val="663141"/>
              </a:solidFill>
              <a:effectLst/>
              <a:latin typeface="Arial" charset="0"/>
              <a:ea typeface="Arial" charset="0"/>
              <a:cs typeface="Arial" charset="0"/>
            </a:endParaRPr>
          </a:p>
          <a:p>
            <a:pPr algn="just"/>
            <a:endParaRPr lang="es-MX" altLang="x-none" sz="700" dirty="0" smtClean="0">
              <a:solidFill>
                <a:srgbClr val="663141"/>
              </a:solidFill>
              <a:latin typeface="Arial" charset="0"/>
              <a:ea typeface="Arial" charset="0"/>
              <a:cs typeface="Arial" charset="0"/>
            </a:endParaRPr>
          </a:p>
          <a:p>
            <a:pPr algn="just"/>
            <a:r>
              <a:rPr lang="es-MX" altLang="x-none" sz="800" b="1" dirty="0">
                <a:solidFill>
                  <a:srgbClr val="663141"/>
                </a:solidFill>
                <a:latin typeface="Arial" charset="0"/>
                <a:ea typeface="Arial" charset="0"/>
                <a:cs typeface="Arial" charset="0"/>
              </a:rPr>
              <a:t>¿En qué casos se puede </a:t>
            </a:r>
            <a:r>
              <a:rPr lang="es-MX" altLang="x-none" sz="800" b="1" dirty="0" smtClean="0">
                <a:solidFill>
                  <a:srgbClr val="663141"/>
                </a:solidFill>
                <a:latin typeface="Arial" charset="0"/>
                <a:ea typeface="Arial" charset="0"/>
                <a:cs typeface="Arial" charset="0"/>
              </a:rPr>
              <a:t>suspender la </a:t>
            </a:r>
            <a:r>
              <a:rPr lang="es-MX" altLang="x-none" sz="800" b="1" dirty="0">
                <a:solidFill>
                  <a:srgbClr val="663141"/>
                </a:solidFill>
                <a:latin typeface="Arial" charset="0"/>
                <a:ea typeface="Arial" charset="0"/>
                <a:cs typeface="Arial" charset="0"/>
              </a:rPr>
              <a:t>certificación</a:t>
            </a:r>
            <a:r>
              <a:rPr lang="es-MX" altLang="x-none" sz="800" b="1" dirty="0" smtClean="0">
                <a:solidFill>
                  <a:srgbClr val="663141"/>
                </a:solidFill>
                <a:latin typeface="Arial" charset="0"/>
                <a:ea typeface="Arial" charset="0"/>
                <a:cs typeface="Arial" charset="0"/>
              </a:rPr>
              <a:t>?</a:t>
            </a:r>
          </a:p>
          <a:p>
            <a:pPr algn="just"/>
            <a:endParaRPr lang="es-MX" altLang="x-none" sz="800" b="1"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La suspensión de la certificación se da cuando a la organización certificada se le invalida temporalmente la certificación; el tiempo de suspensión lo determinará la comisión de dictaminación en base a la complejidad e impacto de las causas de la suspensión. Q&amp;CC notificará la suspensión a la organización certificada para que tome las acciones necesarias a la brevedad posible, asimismo se le informará que durante el tiempo de suspensión debe de abstenerse de publicitar su certificado, y por otra parte Q&amp;CC está obligado a notificar a las partes interesadas de dicha suspensión.</a:t>
            </a:r>
            <a:endParaRPr lang="es-ES_tradnl" sz="800" dirty="0">
              <a:solidFill>
                <a:srgbClr val="663141"/>
              </a:solidFill>
              <a:latin typeface="Arial" charset="0"/>
              <a:ea typeface="Arial" charset="0"/>
              <a:cs typeface="Arial" charset="0"/>
            </a:endParaRPr>
          </a:p>
          <a:p>
            <a:pPr algn="just"/>
            <a:endParaRPr lang="es-MX" sz="800" dirty="0" smtClean="0">
              <a:solidFill>
                <a:srgbClr val="663141"/>
              </a:solidFill>
              <a:latin typeface="Arial" charset="0"/>
              <a:ea typeface="Arial" charset="0"/>
              <a:cs typeface="Arial" charset="0"/>
            </a:endParaRPr>
          </a:p>
          <a:p>
            <a:pPr algn="just"/>
            <a:r>
              <a:rPr lang="es-MX" sz="800" dirty="0" smtClean="0">
                <a:solidFill>
                  <a:srgbClr val="663141"/>
                </a:solidFill>
                <a:latin typeface="Arial" charset="0"/>
                <a:ea typeface="Arial" charset="0"/>
                <a:cs typeface="Arial" charset="0"/>
              </a:rPr>
              <a:t>A la organización/cliente se les suspenderá la certificación por un periodo determinado si tuviera las siguientes condiciones:</a:t>
            </a:r>
          </a:p>
          <a:p>
            <a:pPr algn="just"/>
            <a:endParaRPr lang="es-MX" sz="800" dirty="0">
              <a:solidFill>
                <a:srgbClr val="663141"/>
              </a:solidFill>
              <a:latin typeface="Arial" charset="0"/>
              <a:ea typeface="Arial" charset="0"/>
              <a:cs typeface="Arial" charset="0"/>
            </a:endParaRPr>
          </a:p>
          <a:p>
            <a:pPr marL="228600" indent="-228600" algn="just">
              <a:buFont typeface="+mj-lt"/>
              <a:buAutoNum type="arabicPeriod"/>
            </a:pPr>
            <a:r>
              <a:rPr lang="es-MX" sz="800" dirty="0" smtClean="0">
                <a:solidFill>
                  <a:srgbClr val="663141"/>
                </a:solidFill>
                <a:latin typeface="Arial" charset="0"/>
                <a:ea typeface="Arial" charset="0"/>
                <a:cs typeface="Arial" charset="0"/>
              </a:rPr>
              <a:t>No cumplir con las condiciones para mantener la certificación mencionadas en el contrato y la oferta técnica-económica</a:t>
            </a:r>
          </a:p>
          <a:p>
            <a:pPr marL="228600" indent="-228600" algn="just">
              <a:buFont typeface="+mj-lt"/>
              <a:buAutoNum type="arabicPeriod"/>
            </a:pPr>
            <a:r>
              <a:rPr lang="es-MX" sz="800" dirty="0">
                <a:solidFill>
                  <a:srgbClr val="663141"/>
                </a:solidFill>
                <a:latin typeface="Arial" charset="0"/>
                <a:ea typeface="Arial" charset="0"/>
                <a:cs typeface="Arial" charset="0"/>
              </a:rPr>
              <a:t>cambio de alcance o razón social detectado en las auditorías de seguimiento, sin haber sido comunicado a Q&amp;CC</a:t>
            </a:r>
            <a:endParaRPr lang="es-MX" sz="800" dirty="0" smtClean="0">
              <a:solidFill>
                <a:srgbClr val="663141"/>
              </a:solidFill>
              <a:latin typeface="Arial" charset="0"/>
              <a:ea typeface="Arial" charset="0"/>
              <a:cs typeface="Arial" charset="0"/>
            </a:endParaRPr>
          </a:p>
          <a:p>
            <a:pPr marL="228600" indent="-228600" algn="just">
              <a:buFont typeface="+mj-lt"/>
              <a:buAutoNum type="arabicPeriod"/>
            </a:pPr>
            <a:r>
              <a:rPr lang="es-MX" sz="800" dirty="0" smtClean="0">
                <a:solidFill>
                  <a:srgbClr val="663141"/>
                </a:solidFill>
                <a:latin typeface="Arial" charset="0"/>
                <a:ea typeface="Arial" charset="0"/>
                <a:cs typeface="Arial" charset="0"/>
              </a:rPr>
              <a:t>Permitir o hacer  declaraciones falsas en torno a la certificación.</a:t>
            </a:r>
          </a:p>
          <a:p>
            <a:pPr marL="228600" indent="-228600" algn="just">
              <a:buFont typeface="+mj-lt"/>
              <a:buAutoNum type="arabicPeriod"/>
            </a:pPr>
            <a:r>
              <a:rPr lang="es-MX" sz="800" dirty="0">
                <a:solidFill>
                  <a:srgbClr val="663141"/>
                </a:solidFill>
                <a:latin typeface="Arial" charset="0"/>
                <a:ea typeface="Arial" charset="0"/>
                <a:cs typeface="Arial" charset="0"/>
              </a:rPr>
              <a:t>incumplimiento al sistema de gestión cuando no se hayan atendido las no conformidades levantadas en las auditorias de seguimiento en el plazo establecido de 30 días hábiles; </a:t>
            </a:r>
            <a:endParaRPr lang="es-MX" sz="800" dirty="0" smtClean="0">
              <a:solidFill>
                <a:srgbClr val="663141"/>
              </a:solidFill>
              <a:latin typeface="Arial" charset="0"/>
              <a:ea typeface="Arial" charset="0"/>
              <a:cs typeface="Arial" charset="0"/>
            </a:endParaRPr>
          </a:p>
          <a:p>
            <a:pPr marL="228600" indent="-228600" algn="just">
              <a:buFont typeface="+mj-lt"/>
              <a:buAutoNum type="arabicPeriod"/>
            </a:pPr>
            <a:r>
              <a:rPr lang="es-MX" sz="800" dirty="0">
                <a:solidFill>
                  <a:srgbClr val="663141"/>
                </a:solidFill>
                <a:latin typeface="Arial" charset="0"/>
                <a:ea typeface="Arial" charset="0"/>
                <a:cs typeface="Arial" charset="0"/>
              </a:rPr>
              <a:t>se obstaculice o se impida la realización de las auditorías de seguimiento; </a:t>
            </a:r>
            <a:endParaRPr lang="es-MX" sz="800" dirty="0" smtClean="0">
              <a:solidFill>
                <a:srgbClr val="663141"/>
              </a:solidFill>
              <a:latin typeface="Arial" charset="0"/>
              <a:ea typeface="Arial" charset="0"/>
              <a:cs typeface="Arial" charset="0"/>
            </a:endParaRPr>
          </a:p>
          <a:p>
            <a:pPr marL="228600" indent="-228600" algn="just">
              <a:buFont typeface="+mj-lt"/>
              <a:buAutoNum type="arabicPeriod"/>
            </a:pPr>
            <a:r>
              <a:rPr lang="es-MX" sz="800" dirty="0" smtClean="0">
                <a:solidFill>
                  <a:srgbClr val="663141"/>
                </a:solidFill>
                <a:latin typeface="Arial" charset="0"/>
                <a:ea typeface="Arial" charset="0"/>
                <a:cs typeface="Arial" charset="0"/>
              </a:rPr>
              <a:t>Utilizar la marca de registro de organización certificada Q&amp;CC de tal forma que pueda dañar la imagen del organismo.</a:t>
            </a:r>
          </a:p>
          <a:p>
            <a:pPr marL="228600" indent="-228600" algn="just">
              <a:buFont typeface="+mj-lt"/>
              <a:buAutoNum type="arabicPeriod"/>
            </a:pPr>
            <a:r>
              <a:rPr lang="es-MX" sz="800" dirty="0" smtClean="0">
                <a:solidFill>
                  <a:srgbClr val="663141"/>
                </a:solidFill>
                <a:latin typeface="Arial" charset="0"/>
                <a:ea typeface="Arial" charset="0"/>
                <a:cs typeface="Arial" charset="0"/>
              </a:rPr>
              <a:t>Cuando haya un conflicto de intereses que ponga en riesgo la imparcialidad.</a:t>
            </a:r>
          </a:p>
          <a:p>
            <a:pPr marL="228600" indent="-228600" algn="just">
              <a:buFont typeface="+mj-lt"/>
              <a:buAutoNum type="arabicPeriod"/>
            </a:pPr>
            <a:r>
              <a:rPr lang="es-MX" sz="800" dirty="0">
                <a:solidFill>
                  <a:srgbClr val="663141"/>
                </a:solidFill>
                <a:latin typeface="Arial" charset="0"/>
                <a:ea typeface="Arial" charset="0"/>
                <a:cs typeface="Arial" charset="0"/>
              </a:rPr>
              <a:t>incumplimiento al contrato en cualquiera de sus cláusulas; </a:t>
            </a:r>
            <a:endParaRPr lang="es-MX" sz="800" dirty="0" smtClean="0">
              <a:solidFill>
                <a:srgbClr val="663141"/>
              </a:solidFill>
              <a:latin typeface="Arial" charset="0"/>
              <a:ea typeface="Arial" charset="0"/>
              <a:cs typeface="Arial" charset="0"/>
            </a:endParaRPr>
          </a:p>
          <a:p>
            <a:pPr marL="228600" indent="-228600" algn="just">
              <a:buFont typeface="+mj-lt"/>
              <a:buAutoNum type="arabicPeriod"/>
            </a:pPr>
            <a:r>
              <a:rPr lang="es-MX" sz="800" dirty="0" smtClean="0">
                <a:solidFill>
                  <a:srgbClr val="663141"/>
                </a:solidFill>
                <a:latin typeface="Arial" charset="0"/>
                <a:ea typeface="Arial" charset="0"/>
                <a:cs typeface="Arial" charset="0"/>
              </a:rPr>
              <a:t>Cuando sea solicitado voluntariamente por la organización cliente.</a:t>
            </a:r>
          </a:p>
          <a:p>
            <a:pPr marL="228600" indent="-228600" algn="just">
              <a:buFont typeface="+mj-lt"/>
              <a:buAutoNum type="arabicPeriod"/>
            </a:pPr>
            <a:r>
              <a:rPr lang="es-MX" sz="800" dirty="0">
                <a:solidFill>
                  <a:srgbClr val="663141"/>
                </a:solidFill>
                <a:latin typeface="Arial" charset="0"/>
                <a:ea typeface="Arial" charset="0"/>
                <a:cs typeface="Arial" charset="0"/>
              </a:rPr>
              <a:t>P</a:t>
            </a:r>
            <a:r>
              <a:rPr lang="es-MX" sz="800" dirty="0" smtClean="0">
                <a:solidFill>
                  <a:srgbClr val="663141"/>
                </a:solidFill>
                <a:latin typeface="Arial" charset="0"/>
                <a:ea typeface="Arial" charset="0"/>
                <a:cs typeface="Arial" charset="0"/>
              </a:rPr>
              <a:t>or </a:t>
            </a:r>
            <a:r>
              <a:rPr lang="es-MX" sz="800" dirty="0">
                <a:solidFill>
                  <a:srgbClr val="663141"/>
                </a:solidFill>
                <a:latin typeface="Arial" charset="0"/>
                <a:ea typeface="Arial" charset="0"/>
                <a:cs typeface="Arial" charset="0"/>
              </a:rPr>
              <a:t>falta de pago en la realización de las auditorias.</a:t>
            </a:r>
            <a:endParaRPr lang="es-ES_tradnl" sz="800" dirty="0">
              <a:solidFill>
                <a:srgbClr val="663141"/>
              </a:solidFill>
              <a:latin typeface="Arial" charset="0"/>
              <a:ea typeface="Arial" charset="0"/>
              <a:cs typeface="Arial" charset="0"/>
            </a:endParaRPr>
          </a:p>
          <a:p>
            <a:pPr algn="just"/>
            <a:endParaRPr lang="es-MX" sz="800" b="1" dirty="0" smtClean="0">
              <a:solidFill>
                <a:srgbClr val="663141"/>
              </a:solidFill>
              <a:latin typeface="Arial" charset="0"/>
              <a:ea typeface="Arial" charset="0"/>
              <a:cs typeface="Arial" charset="0"/>
            </a:endParaRPr>
          </a:p>
          <a:p>
            <a:pPr algn="just"/>
            <a:r>
              <a:rPr lang="es-MX" sz="800" dirty="0" smtClean="0">
                <a:solidFill>
                  <a:srgbClr val="663141"/>
                </a:solidFill>
                <a:latin typeface="Arial" charset="0"/>
                <a:ea typeface="Arial" charset="0"/>
                <a:cs typeface="Arial" charset="0"/>
              </a:rPr>
              <a:t>Una </a:t>
            </a:r>
            <a:r>
              <a:rPr lang="es-MX" sz="800" dirty="0">
                <a:solidFill>
                  <a:srgbClr val="663141"/>
                </a:solidFill>
                <a:latin typeface="Arial" charset="0"/>
                <a:ea typeface="Arial" charset="0"/>
                <a:cs typeface="Arial" charset="0"/>
              </a:rPr>
              <a:t>vez que el cliente haya sido notificado de su suspensión contará con diez días naturales para manifestar a Q&amp;CC, la causa de su incumplimiento e informe sobre las acciones que tomaron.</a:t>
            </a:r>
            <a:endParaRPr lang="es-ES_tradnl" sz="800" dirty="0">
              <a:solidFill>
                <a:srgbClr val="663141"/>
              </a:solidFill>
              <a:latin typeface="Arial" charset="0"/>
              <a:ea typeface="Arial" charset="0"/>
              <a:cs typeface="Arial" charset="0"/>
            </a:endParaRPr>
          </a:p>
          <a:p>
            <a:pPr algn="just"/>
            <a:r>
              <a:rPr lang="es-MX" sz="800" dirty="0">
                <a:solidFill>
                  <a:srgbClr val="663141"/>
                </a:solidFill>
                <a:latin typeface="Arial" charset="0"/>
                <a:ea typeface="Arial" charset="0"/>
                <a:cs typeface="Arial" charset="0"/>
              </a:rPr>
              <a:t>La suspensión será temporal y será retirada cuando el cliente solvente los hallazgos o condiciones extraordinarias que llevaron al mismo.</a:t>
            </a:r>
            <a:endParaRPr lang="es-ES_tradnl" sz="800" dirty="0">
              <a:solidFill>
                <a:srgbClr val="663141"/>
              </a:solidFill>
              <a:latin typeface="Arial" charset="0"/>
              <a:ea typeface="Arial" charset="0"/>
              <a:cs typeface="Arial" charset="0"/>
            </a:endParaRPr>
          </a:p>
          <a:p>
            <a:pPr marL="228600" indent="-228600" algn="just">
              <a:buFont typeface="+mj-lt"/>
              <a:buAutoNum type="arabicPeriod"/>
            </a:pPr>
            <a:endParaRPr lang="es-MX" sz="800" dirty="0" smtClean="0">
              <a:solidFill>
                <a:srgbClr val="663141"/>
              </a:solidFill>
              <a:latin typeface="Arial" charset="0"/>
              <a:ea typeface="Arial" charset="0"/>
              <a:cs typeface="Arial" charset="0"/>
            </a:endParaRPr>
          </a:p>
          <a:p>
            <a:pPr algn="just"/>
            <a:r>
              <a:rPr lang="es-MX" sz="800" dirty="0" smtClean="0">
                <a:solidFill>
                  <a:srgbClr val="663141"/>
                </a:solidFill>
                <a:latin typeface="Arial" charset="0"/>
                <a:ea typeface="Arial" charset="0"/>
                <a:cs typeface="Arial" charset="0"/>
              </a:rPr>
              <a:t>La suspención será sometida al citerio de la Comisión de Dictaminación y no podrá ser mayor a seis meses; si en el transcurso de este tiempo se rsuelve la naturaleza de la suspención se procederá a ajustar  el programa de auditoria y se deberá realizar una auditoria extraordinaria.</a:t>
            </a:r>
          </a:p>
          <a:p>
            <a:pPr marL="228600" indent="-228600" algn="just">
              <a:buFont typeface="+mj-lt"/>
              <a:buAutoNum type="arabicPeriod"/>
            </a:pPr>
            <a:endParaRPr lang="es-MX" sz="800" dirty="0" smtClean="0">
              <a:solidFill>
                <a:srgbClr val="663141"/>
              </a:solidFill>
              <a:latin typeface="Arial" charset="0"/>
              <a:ea typeface="Arial" charset="0"/>
              <a:cs typeface="Arial" charset="0"/>
            </a:endParaRPr>
          </a:p>
          <a:p>
            <a:pPr algn="just"/>
            <a:r>
              <a:rPr lang="es-MX" sz="800" dirty="0" smtClean="0">
                <a:solidFill>
                  <a:srgbClr val="663141"/>
                </a:solidFill>
                <a:latin typeface="Arial" charset="0"/>
                <a:ea typeface="Arial" charset="0"/>
                <a:cs typeface="Arial" charset="0"/>
              </a:rPr>
              <a:t>Cuando </a:t>
            </a:r>
            <a:r>
              <a:rPr lang="es-MX" sz="800" dirty="0">
                <a:solidFill>
                  <a:srgbClr val="663141"/>
                </a:solidFill>
                <a:latin typeface="Arial" charset="0"/>
                <a:ea typeface="Arial" charset="0"/>
                <a:cs typeface="Arial" charset="0"/>
              </a:rPr>
              <a:t>la organización certificada se encuentra suspendida y no haya respuesta a la problemática que dio origen a dicha suspensión en el plazo establecido o bien haga un uso engañoso o desleal, respecto al certificado otorgado por Q&amp;CC, el organismo certificador procederá a  retirar (cancelar) el certificado; el organismo certificador está obligado a notificar a las partes interesadas de dicha cancelación y la organización tendrá la obligación de devolver el certificado en original a Q&amp;CC.</a:t>
            </a:r>
            <a:endParaRPr lang="es-ES_tradnl" sz="800" dirty="0">
              <a:solidFill>
                <a:srgbClr val="663141"/>
              </a:solidFill>
              <a:latin typeface="Arial" charset="0"/>
              <a:ea typeface="Arial" charset="0"/>
              <a:cs typeface="Arial" charset="0"/>
            </a:endParaRPr>
          </a:p>
          <a:p>
            <a:pPr algn="just"/>
            <a:endParaRPr lang="x-none" altLang="x-none" sz="800" b="1" dirty="0">
              <a:solidFill>
                <a:srgbClr val="663141"/>
              </a:solidFill>
              <a:latin typeface="Arial" charset="0"/>
              <a:ea typeface="Arial" charset="0"/>
              <a:cs typeface="Arial" charset="0"/>
            </a:endParaRPr>
          </a:p>
        </p:txBody>
      </p:sp>
    </p:spTree>
    <p:extLst>
      <p:ext uri="{BB962C8B-B14F-4D97-AF65-F5344CB8AC3E}">
        <p14:creationId xmlns:p14="http://schemas.microsoft.com/office/powerpoint/2010/main" val="1616778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2" name="CuadroTexto 1"/>
          <p:cNvSpPr txBox="1"/>
          <p:nvPr/>
        </p:nvSpPr>
        <p:spPr>
          <a:xfrm>
            <a:off x="1196752" y="2123728"/>
            <a:ext cx="4032448" cy="369332"/>
          </a:xfrm>
          <a:prstGeom prst="rect">
            <a:avLst/>
          </a:prstGeom>
          <a:noFill/>
        </p:spPr>
        <p:txBody>
          <a:bodyPr wrap="square" rtlCol="0">
            <a:spAutoFit/>
          </a:bodyPr>
          <a:lstStyle/>
          <a:p>
            <a:endParaRPr lang="es-ES_tradnl" dirty="0"/>
          </a:p>
        </p:txBody>
      </p:sp>
      <p:graphicFrame>
        <p:nvGraphicFramePr>
          <p:cNvPr id="3" name="Tabla 2"/>
          <p:cNvGraphicFramePr>
            <a:graphicFrameLocks noGrp="1"/>
          </p:cNvGraphicFramePr>
          <p:nvPr>
            <p:extLst>
              <p:ext uri="{D42A27DB-BD31-4B8C-83A1-F6EECF244321}">
                <p14:modId xmlns:p14="http://schemas.microsoft.com/office/powerpoint/2010/main" val="4139807094"/>
              </p:ext>
            </p:extLst>
          </p:nvPr>
        </p:nvGraphicFramePr>
        <p:xfrm>
          <a:off x="680804" y="4598040"/>
          <a:ext cx="5844540" cy="3228977"/>
        </p:xfrm>
        <a:graphic>
          <a:graphicData uri="http://schemas.openxmlformats.org/drawingml/2006/table">
            <a:tbl>
              <a:tblPr firstRow="1" firstCol="1" bandRow="1">
                <a:tableStyleId>{5C22544A-7EE6-4342-B048-85BDC9FD1C3A}</a:tableStyleId>
              </a:tblPr>
              <a:tblGrid>
                <a:gridCol w="2802890"/>
                <a:gridCol w="3041650"/>
              </a:tblGrid>
              <a:tr h="0">
                <a:tc>
                  <a:txBody>
                    <a:bodyPr/>
                    <a:lstStyle/>
                    <a:p>
                      <a:pPr algn="just">
                        <a:lnSpc>
                          <a:spcPct val="107000"/>
                        </a:lnSpc>
                        <a:spcAft>
                          <a:spcPts val="0"/>
                        </a:spcAft>
                      </a:pPr>
                      <a:r>
                        <a:rPr lang="es-MX" sz="1100" dirty="0">
                          <a:effectLst/>
                        </a:rPr>
                        <a:t>Conformidad (C):</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Cumplimiento.</a:t>
                      </a:r>
                      <a:endParaRPr lang="es-ES_tradnl" sz="1100" dirty="0">
                        <a:solidFill>
                          <a:srgbClr val="C45911"/>
                        </a:solidFill>
                        <a:effectLst/>
                        <a:latin typeface="Calibri" charset="0"/>
                        <a:ea typeface="Calibri" charset="0"/>
                        <a:cs typeface="Times New Roman" charset="0"/>
                      </a:endParaRPr>
                    </a:p>
                  </a:txBody>
                  <a:tcPr marL="68580" marR="68580" marT="0" marB="0"/>
                </a:tc>
              </a:tr>
              <a:tr h="0">
                <a:tc>
                  <a:txBody>
                    <a:bodyPr/>
                    <a:lstStyle/>
                    <a:p>
                      <a:pPr algn="just">
                        <a:lnSpc>
                          <a:spcPct val="107000"/>
                        </a:lnSpc>
                        <a:spcAft>
                          <a:spcPts val="0"/>
                        </a:spcAft>
                      </a:pPr>
                      <a:r>
                        <a:rPr lang="es-MX" sz="1100" dirty="0">
                          <a:effectLst/>
                        </a:rPr>
                        <a:t>No conformidad Mayor (NC+):</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No conformidad que afecta a la capacidad del sistema de gestión para lograr los resultados previstos.</a:t>
                      </a:r>
                      <a:endParaRPr lang="es-ES_tradnl" sz="1100" dirty="0">
                        <a:solidFill>
                          <a:srgbClr val="C45911"/>
                        </a:solidFill>
                        <a:effectLst/>
                        <a:latin typeface="Calibri" charset="0"/>
                        <a:ea typeface="Calibri" charset="0"/>
                        <a:cs typeface="Times New Roman" charset="0"/>
                      </a:endParaRPr>
                    </a:p>
                  </a:txBody>
                  <a:tcPr marL="68580" marR="68580" marT="0" marB="0"/>
                </a:tc>
              </a:tr>
              <a:tr h="0">
                <a:tc>
                  <a:txBody>
                    <a:bodyPr/>
                    <a:lstStyle/>
                    <a:p>
                      <a:pPr algn="just">
                        <a:lnSpc>
                          <a:spcPct val="107000"/>
                        </a:lnSpc>
                        <a:spcAft>
                          <a:spcPts val="0"/>
                        </a:spcAft>
                      </a:pPr>
                      <a:r>
                        <a:rPr lang="es-MX" sz="1100" dirty="0">
                          <a:effectLst/>
                        </a:rPr>
                        <a:t>No Conformidad Menor (NC-):</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No conformidad que no afecta la capacidad del sistema de gestión para lograr los </a:t>
                      </a:r>
                      <a:r>
                        <a:rPr lang="es-MX" sz="1100" dirty="0" smtClean="0">
                          <a:effectLst/>
                        </a:rPr>
                        <a:t>resultados </a:t>
                      </a:r>
                      <a:r>
                        <a:rPr lang="es-MX" sz="1100" dirty="0">
                          <a:effectLst/>
                        </a:rPr>
                        <a:t>previstos.</a:t>
                      </a:r>
                      <a:endParaRPr lang="es-ES_tradnl" sz="1100" dirty="0">
                        <a:solidFill>
                          <a:srgbClr val="C45911"/>
                        </a:solidFill>
                        <a:effectLst/>
                        <a:latin typeface="Calibri" charset="0"/>
                        <a:ea typeface="Calibri" charset="0"/>
                        <a:cs typeface="Times New Roman" charset="0"/>
                      </a:endParaRPr>
                    </a:p>
                  </a:txBody>
                  <a:tcPr marL="68580" marR="68580" marT="0" marB="0"/>
                </a:tc>
              </a:tr>
              <a:tr h="0">
                <a:tc>
                  <a:txBody>
                    <a:bodyPr/>
                    <a:lstStyle/>
                    <a:p>
                      <a:pPr algn="just">
                        <a:lnSpc>
                          <a:spcPct val="107000"/>
                        </a:lnSpc>
                        <a:spcAft>
                          <a:spcPts val="0"/>
                        </a:spcAft>
                      </a:pPr>
                      <a:r>
                        <a:rPr lang="es-MX" sz="1100" dirty="0">
                          <a:effectLst/>
                        </a:rPr>
                        <a:t>Observación (O):</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Indicio de que se puede presentar una no conformidad. </a:t>
                      </a:r>
                      <a:endParaRPr lang="es-ES_tradnl" sz="1100" dirty="0">
                        <a:solidFill>
                          <a:srgbClr val="C45911"/>
                        </a:solidFill>
                        <a:effectLst/>
                        <a:latin typeface="Calibri" charset="0"/>
                        <a:ea typeface="Calibri" charset="0"/>
                        <a:cs typeface="Times New Roman" charset="0"/>
                      </a:endParaRPr>
                    </a:p>
                  </a:txBody>
                  <a:tcPr marL="68580" marR="68580" marT="0" marB="0"/>
                </a:tc>
              </a:tr>
              <a:tr h="0">
                <a:tc gridSpan="2">
                  <a:txBody>
                    <a:bodyPr/>
                    <a:lstStyle/>
                    <a:p>
                      <a:pPr algn="just">
                        <a:lnSpc>
                          <a:spcPct val="107000"/>
                        </a:lnSpc>
                        <a:spcAft>
                          <a:spcPts val="0"/>
                        </a:spcAft>
                      </a:pPr>
                      <a:r>
                        <a:rPr lang="es-MX" sz="1100" dirty="0">
                          <a:effectLst/>
                        </a:rPr>
                        <a:t>Nota: Esto solo aplica en el esquema de la Norma ISO 9001:2008.</a:t>
                      </a:r>
                      <a:endParaRPr lang="es-ES_tradnl" sz="1100" dirty="0">
                        <a:solidFill>
                          <a:srgbClr val="C45911"/>
                        </a:solidFill>
                        <a:effectLst/>
                        <a:latin typeface="Calibri" charset="0"/>
                        <a:ea typeface="Calibri" charset="0"/>
                        <a:cs typeface="Times New Roman" charset="0"/>
                      </a:endParaRPr>
                    </a:p>
                  </a:txBody>
                  <a:tcPr marL="68580" marR="68580" marT="0" marB="0"/>
                </a:tc>
                <a:tc hMerge="1">
                  <a:txBody>
                    <a:bodyPr/>
                    <a:lstStyle/>
                    <a:p>
                      <a:endParaRPr lang="es-ES_tradnl"/>
                    </a:p>
                  </a:txBody>
                  <a:tcPr/>
                </a:tc>
              </a:tr>
              <a:tr h="0">
                <a:tc>
                  <a:txBody>
                    <a:bodyPr/>
                    <a:lstStyle/>
                    <a:p>
                      <a:pPr algn="just">
                        <a:lnSpc>
                          <a:spcPct val="107000"/>
                        </a:lnSpc>
                        <a:spcAft>
                          <a:spcPts val="0"/>
                        </a:spcAft>
                      </a:pPr>
                      <a:r>
                        <a:rPr lang="es-MX" sz="1100" dirty="0">
                          <a:effectLst/>
                        </a:rPr>
                        <a:t>Oportunidad de Mejora (OM):</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Recomendación que el auditor hace al cliente y que puede ser aceptada o no.</a:t>
                      </a:r>
                      <a:endParaRPr lang="es-ES_tradnl" sz="1100" dirty="0">
                        <a:solidFill>
                          <a:srgbClr val="C45911"/>
                        </a:solidFill>
                        <a:effectLst/>
                        <a:latin typeface="Calibri" charset="0"/>
                        <a:ea typeface="Calibri" charset="0"/>
                        <a:cs typeface="Times New Roman" charset="0"/>
                      </a:endParaRPr>
                    </a:p>
                  </a:txBody>
                  <a:tcPr marL="68580" marR="68580" marT="0" marB="0"/>
                </a:tc>
              </a:tr>
              <a:tr h="0">
                <a:tc>
                  <a:txBody>
                    <a:bodyPr/>
                    <a:lstStyle/>
                    <a:p>
                      <a:pPr algn="just">
                        <a:lnSpc>
                          <a:spcPct val="107000"/>
                        </a:lnSpc>
                        <a:spcAft>
                          <a:spcPts val="0"/>
                        </a:spcAft>
                      </a:pPr>
                      <a:r>
                        <a:rPr lang="es-MX" sz="1100" dirty="0">
                          <a:effectLst/>
                        </a:rPr>
                        <a:t>No aplica (NA):</a:t>
                      </a:r>
                      <a:endParaRPr lang="es-ES_tradnl" sz="1100" dirty="0">
                        <a:solidFill>
                          <a:srgbClr val="C45911"/>
                        </a:solidFill>
                        <a:effectLst/>
                        <a:latin typeface="Calibri" charset="0"/>
                        <a:ea typeface="Calibri" charset="0"/>
                        <a:cs typeface="Times New Roman" charset="0"/>
                      </a:endParaRPr>
                    </a:p>
                  </a:txBody>
                  <a:tcPr marL="68580" marR="68580" marT="0" marB="0"/>
                </a:tc>
                <a:tc>
                  <a:txBody>
                    <a:bodyPr/>
                    <a:lstStyle/>
                    <a:p>
                      <a:pPr algn="just">
                        <a:lnSpc>
                          <a:spcPct val="107000"/>
                        </a:lnSpc>
                        <a:spcAft>
                          <a:spcPts val="0"/>
                        </a:spcAft>
                      </a:pPr>
                      <a:r>
                        <a:rPr lang="es-MX" sz="1100" dirty="0">
                          <a:effectLst/>
                        </a:rPr>
                        <a:t>Es un requisito establecido en la (s) norma (s), que por la naturaleza de la organización y su sistema puede ser excluido sin omitir la responsabilidad del cliente por cumplir los requisitos legales o reglamentarios aplicables al sistema de gestión, productos o servicios del cliente.</a:t>
                      </a:r>
                      <a:endParaRPr lang="es-ES_tradnl" sz="1100" dirty="0">
                        <a:solidFill>
                          <a:srgbClr val="C45911"/>
                        </a:solidFill>
                        <a:effectLst/>
                        <a:latin typeface="Calibri" charset="0"/>
                        <a:ea typeface="Calibri" charset="0"/>
                        <a:cs typeface="Times New Roman" charset="0"/>
                      </a:endParaRPr>
                    </a:p>
                  </a:txBody>
                  <a:tcPr marL="68580" marR="68580" marT="0" marB="0"/>
                </a:tc>
              </a:tr>
            </a:tbl>
          </a:graphicData>
        </a:graphic>
      </p:graphicFrame>
      <p:sp>
        <p:nvSpPr>
          <p:cNvPr id="5" name="CuadroTexto 4"/>
          <p:cNvSpPr txBox="1"/>
          <p:nvPr/>
        </p:nvSpPr>
        <p:spPr>
          <a:xfrm>
            <a:off x="548680" y="1920384"/>
            <a:ext cx="5976664" cy="2677656"/>
          </a:xfrm>
          <a:prstGeom prst="rect">
            <a:avLst/>
          </a:prstGeom>
          <a:noFill/>
        </p:spPr>
        <p:txBody>
          <a:bodyPr wrap="square" rtlCol="0">
            <a:spAutoFit/>
          </a:bodyPr>
          <a:lstStyle/>
          <a:p>
            <a:pPr algn="just"/>
            <a:r>
              <a:rPr lang="es-ES_tradnl" sz="800" b="1" dirty="0" smtClean="0">
                <a:solidFill>
                  <a:srgbClr val="663141"/>
                </a:solidFill>
                <a:latin typeface="Arial" charset="0"/>
                <a:ea typeface="Arial" charset="0"/>
                <a:cs typeface="Arial" charset="0"/>
              </a:rPr>
              <a:t>Restaurar la Certificación:</a:t>
            </a:r>
          </a:p>
          <a:p>
            <a:pPr algn="just"/>
            <a:r>
              <a:rPr lang="es-ES_tradnl" sz="800" dirty="0" smtClean="0">
                <a:solidFill>
                  <a:srgbClr val="663141"/>
                </a:solidFill>
                <a:latin typeface="Arial" charset="0"/>
                <a:ea typeface="Arial" charset="0"/>
                <a:cs typeface="Arial" charset="0"/>
              </a:rPr>
              <a:t>En caso de renovación de la certificación y después del vencimiento de la certificación, el IMNC, puede restaurar la certificación durante los seis meses siguientes, siempre y cuando se hayan implementado las acciones correctivas correspondientes derivadas de la  evaluación de la renovación de la certificación pendientes; en caso de no dar continuidad a estas acciones correctivas, se deberá realizar una etapa 2.</a:t>
            </a:r>
          </a:p>
          <a:p>
            <a:pPr algn="just"/>
            <a:endParaRPr lang="es-ES_tradnl" sz="800" dirty="0">
              <a:solidFill>
                <a:srgbClr val="663141"/>
              </a:solidFill>
              <a:latin typeface="Arial" charset="0"/>
              <a:ea typeface="Arial" charset="0"/>
              <a:cs typeface="Arial" charset="0"/>
            </a:endParaRPr>
          </a:p>
          <a:p>
            <a:pPr algn="just"/>
            <a:r>
              <a:rPr lang="es-ES_tradnl" sz="800" b="1" dirty="0" smtClean="0">
                <a:solidFill>
                  <a:srgbClr val="663141"/>
                </a:solidFill>
                <a:latin typeface="Arial" charset="0"/>
                <a:ea typeface="Arial" charset="0"/>
                <a:cs typeface="Arial" charset="0"/>
              </a:rPr>
              <a:t>Retirar la Certificación </a:t>
            </a:r>
            <a:r>
              <a:rPr lang="es-MX" sz="800" b="1" dirty="0" smtClean="0">
                <a:solidFill>
                  <a:srgbClr val="663141"/>
                </a:solidFill>
                <a:latin typeface="Arial" charset="0"/>
                <a:ea typeface="Arial" charset="0"/>
                <a:cs typeface="Arial" charset="0"/>
              </a:rPr>
              <a:t>(</a:t>
            </a:r>
            <a:r>
              <a:rPr lang="es-MX" sz="800" b="1" dirty="0">
                <a:solidFill>
                  <a:srgbClr val="663141"/>
                </a:solidFill>
                <a:latin typeface="Arial" charset="0"/>
                <a:ea typeface="Arial" charset="0"/>
                <a:cs typeface="Arial" charset="0"/>
              </a:rPr>
              <a:t>Cancelación): </a:t>
            </a:r>
            <a:r>
              <a:rPr lang="es-ES_tradnl" sz="800" b="1" dirty="0" smtClean="0">
                <a:solidFill>
                  <a:srgbClr val="663141"/>
                </a:solidFill>
                <a:latin typeface="Arial" charset="0"/>
                <a:ea typeface="Arial" charset="0"/>
                <a:cs typeface="Arial" charset="0"/>
              </a:rPr>
              <a:t> :</a:t>
            </a:r>
          </a:p>
          <a:p>
            <a:pPr algn="just"/>
            <a:r>
              <a:rPr lang="es-ES_tradnl" sz="800" dirty="0" smtClean="0">
                <a:solidFill>
                  <a:srgbClr val="663141"/>
                </a:solidFill>
                <a:latin typeface="Arial" charset="0"/>
                <a:ea typeface="Arial" charset="0"/>
                <a:cs typeface="Arial" charset="0"/>
              </a:rPr>
              <a:t>Q&amp;CC retira la certificación otorgada cuando:</a:t>
            </a:r>
          </a:p>
          <a:p>
            <a:pPr marL="228600" indent="-228600" algn="just">
              <a:buFont typeface="+mj-lt"/>
              <a:buAutoNum type="arabicPeriod"/>
            </a:pPr>
            <a:r>
              <a:rPr lang="es-ES_tradnl" sz="800" dirty="0" smtClean="0">
                <a:solidFill>
                  <a:srgbClr val="663141"/>
                </a:solidFill>
                <a:latin typeface="Arial" charset="0"/>
                <a:ea typeface="Arial" charset="0"/>
                <a:cs typeface="Arial" charset="0"/>
              </a:rPr>
              <a:t>La organización/cliente no atienda satisfactoriamente las causas que provocaron la suspensión, en el plazo otorgado por la Comisión de Dictaminación.</a:t>
            </a:r>
          </a:p>
          <a:p>
            <a:pPr marL="228600" indent="-228600" algn="just">
              <a:buFont typeface="+mj-lt"/>
              <a:buAutoNum type="arabicPeriod"/>
            </a:pPr>
            <a:r>
              <a:rPr lang="es-ES_tradnl" sz="800" dirty="0" smtClean="0">
                <a:solidFill>
                  <a:srgbClr val="663141"/>
                </a:solidFill>
                <a:latin typeface="Arial" charset="0"/>
                <a:ea typeface="Arial" charset="0"/>
                <a:cs typeface="Arial" charset="0"/>
              </a:rPr>
              <a:t>A petición de la organización/cliente, por así convenir a sus intereses.</a:t>
            </a:r>
          </a:p>
          <a:p>
            <a:pPr marL="228600" indent="-228600" algn="just">
              <a:buFont typeface="+mj-lt"/>
              <a:buAutoNum type="arabicPeriod"/>
            </a:pPr>
            <a:r>
              <a:rPr lang="es-ES_tradnl" sz="800" dirty="0" smtClean="0">
                <a:solidFill>
                  <a:srgbClr val="663141"/>
                </a:solidFill>
                <a:latin typeface="Arial" charset="0"/>
                <a:ea typeface="Arial" charset="0"/>
                <a:cs typeface="Arial" charset="0"/>
              </a:rPr>
              <a:t>Cuando no realicen los pagos correspondientes por el servicio.</a:t>
            </a:r>
          </a:p>
          <a:p>
            <a:pPr marL="228600" indent="-228600" algn="just">
              <a:buFont typeface="+mj-lt"/>
              <a:buAutoNum type="arabicPeriod"/>
            </a:pPr>
            <a:endParaRPr lang="es-ES_tradnl" sz="800" dirty="0">
              <a:solidFill>
                <a:srgbClr val="663141"/>
              </a:solidFill>
              <a:latin typeface="Arial" charset="0"/>
              <a:ea typeface="Arial" charset="0"/>
              <a:cs typeface="Arial" charset="0"/>
            </a:endParaRPr>
          </a:p>
          <a:p>
            <a:pPr algn="just"/>
            <a:r>
              <a:rPr lang="es-MX" sz="800" dirty="0" smtClean="0">
                <a:solidFill>
                  <a:srgbClr val="663141"/>
                </a:solidFill>
                <a:latin typeface="Arial" charset="0"/>
                <a:ea typeface="Arial" charset="0"/>
                <a:cs typeface="Arial" charset="0"/>
              </a:rPr>
              <a:t>Cuando </a:t>
            </a:r>
            <a:r>
              <a:rPr lang="es-MX" sz="800" dirty="0">
                <a:solidFill>
                  <a:srgbClr val="663141"/>
                </a:solidFill>
                <a:latin typeface="Arial" charset="0"/>
                <a:ea typeface="Arial" charset="0"/>
                <a:cs typeface="Arial" charset="0"/>
              </a:rPr>
              <a:t>la organización certificada se encuentra suspendida y no haya respuesta a la problemática que dio origen a dicha suspensión en el plazo establecido o bien haga un uso engañoso o desleal, respecto al certificado otorgado por Q&amp;CC, el organismo certificador procederá a  retirar (cancelar) el certificado; el organismo certificador está obligado a notificar a las partes interesadas de dicha cancelación y la organización tendrá la obligación de devolver el certificado en original a Q&amp;CC</a:t>
            </a:r>
            <a:r>
              <a:rPr lang="es-MX" sz="800" dirty="0" smtClean="0">
                <a:solidFill>
                  <a:srgbClr val="663141"/>
                </a:solidFill>
                <a:latin typeface="Arial" charset="0"/>
                <a:ea typeface="Arial" charset="0"/>
                <a:cs typeface="Arial" charset="0"/>
              </a:rPr>
              <a:t>.</a:t>
            </a:r>
          </a:p>
          <a:p>
            <a:pPr algn="just"/>
            <a:endParaRPr lang="es-MX" sz="800" dirty="0">
              <a:solidFill>
                <a:srgbClr val="663141"/>
              </a:solidFill>
              <a:latin typeface="Arial" charset="0"/>
              <a:ea typeface="Arial" charset="0"/>
              <a:cs typeface="Arial" charset="0"/>
            </a:endParaRPr>
          </a:p>
          <a:p>
            <a:pPr algn="just"/>
            <a:endParaRPr lang="es-MX" sz="800" dirty="0" smtClean="0">
              <a:solidFill>
                <a:srgbClr val="663141"/>
              </a:solidFill>
              <a:latin typeface="Arial" charset="0"/>
              <a:ea typeface="Arial" charset="0"/>
              <a:cs typeface="Arial" charset="0"/>
            </a:endParaRPr>
          </a:p>
          <a:p>
            <a:pPr algn="just"/>
            <a:endParaRPr lang="es-ES_tradnl" sz="800" dirty="0">
              <a:solidFill>
                <a:srgbClr val="663141"/>
              </a:solidFill>
              <a:latin typeface="Arial" charset="0"/>
              <a:ea typeface="Arial" charset="0"/>
              <a:cs typeface="Arial" charset="0"/>
            </a:endParaRPr>
          </a:p>
          <a:p>
            <a:pPr marL="228600" indent="-228600" algn="just">
              <a:buFont typeface="+mj-lt"/>
              <a:buAutoNum type="arabicPeriod"/>
            </a:pPr>
            <a:endParaRPr lang="es-ES_tradnl" sz="800" dirty="0">
              <a:solidFill>
                <a:srgbClr val="663141"/>
              </a:solidFill>
              <a:latin typeface="Arial" charset="0"/>
              <a:ea typeface="Arial" charset="0"/>
              <a:cs typeface="Arial" charset="0"/>
            </a:endParaRPr>
          </a:p>
        </p:txBody>
      </p:sp>
    </p:spTree>
    <p:extLst>
      <p:ext uri="{BB962C8B-B14F-4D97-AF65-F5344CB8AC3E}">
        <p14:creationId xmlns:p14="http://schemas.microsoft.com/office/powerpoint/2010/main" val="570628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dirty="0"/>
          </a:p>
        </p:txBody>
      </p:sp>
      <p:sp>
        <p:nvSpPr>
          <p:cNvPr id="2" name="CuadroTexto 1"/>
          <p:cNvSpPr txBox="1"/>
          <p:nvPr/>
        </p:nvSpPr>
        <p:spPr>
          <a:xfrm>
            <a:off x="1196752" y="2123728"/>
            <a:ext cx="4032448" cy="369332"/>
          </a:xfrm>
          <a:prstGeom prst="rect">
            <a:avLst/>
          </a:prstGeom>
          <a:noFill/>
        </p:spPr>
        <p:txBody>
          <a:bodyPr wrap="square" rtlCol="0">
            <a:spAutoFit/>
          </a:bodyPr>
          <a:lstStyle/>
          <a:p>
            <a:endParaRPr lang="es-ES_tradnl" dirty="0"/>
          </a:p>
        </p:txBody>
      </p:sp>
      <p:sp>
        <p:nvSpPr>
          <p:cNvPr id="5" name="CuadroTexto 4"/>
          <p:cNvSpPr txBox="1"/>
          <p:nvPr/>
        </p:nvSpPr>
        <p:spPr>
          <a:xfrm>
            <a:off x="548680" y="1541870"/>
            <a:ext cx="5976664" cy="584775"/>
          </a:xfrm>
          <a:prstGeom prst="rect">
            <a:avLst/>
          </a:prstGeom>
          <a:noFill/>
        </p:spPr>
        <p:txBody>
          <a:bodyPr wrap="square" rtlCol="0">
            <a:spAutoFit/>
          </a:bodyPr>
          <a:lstStyle/>
          <a:p>
            <a:pPr algn="just"/>
            <a:endParaRPr lang="es-MX" sz="800" dirty="0"/>
          </a:p>
          <a:p>
            <a:pPr algn="just"/>
            <a:endParaRPr lang="es-MX" sz="800" dirty="0" smtClean="0"/>
          </a:p>
          <a:p>
            <a:pPr algn="just"/>
            <a:endParaRPr lang="es-ES_tradnl" sz="800" dirty="0"/>
          </a:p>
          <a:p>
            <a:pPr marL="228600" indent="-228600" algn="just">
              <a:buFont typeface="+mj-lt"/>
              <a:buAutoNum type="arabicPeriod"/>
            </a:pPr>
            <a:endParaRPr lang="es-ES_tradnl" sz="800" dirty="0"/>
          </a:p>
        </p:txBody>
      </p:sp>
      <p:pic>
        <p:nvPicPr>
          <p:cNvPr id="7" name="Imagen 6"/>
          <p:cNvPicPr/>
          <p:nvPr/>
        </p:nvPicPr>
        <p:blipFill rotWithShape="1">
          <a:blip r:embed="rId2">
            <a:extLst>
              <a:ext uri="{28A0092B-C50C-407E-A947-70E740481C1C}">
                <a14:useLocalDpi xmlns:a14="http://schemas.microsoft.com/office/drawing/2010/main" val="0"/>
              </a:ext>
            </a:extLst>
          </a:blip>
          <a:srcRect t="11731" b="5043"/>
          <a:stretch/>
        </p:blipFill>
        <p:spPr>
          <a:xfrm>
            <a:off x="296652" y="1541870"/>
            <a:ext cx="6264696" cy="6918562"/>
          </a:xfrm>
          <a:prstGeom prst="rect">
            <a:avLst/>
          </a:prstGeom>
        </p:spPr>
      </p:pic>
    </p:spTree>
    <p:extLst>
      <p:ext uri="{BB962C8B-B14F-4D97-AF65-F5344CB8AC3E}">
        <p14:creationId xmlns:p14="http://schemas.microsoft.com/office/powerpoint/2010/main" val="1972084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628800" y="7319332"/>
            <a:ext cx="3429000" cy="246221"/>
          </a:xfrm>
          <a:prstGeom prst="rect">
            <a:avLst/>
          </a:prstGeom>
        </p:spPr>
        <p:txBody>
          <a:bodyPr>
            <a:spAutoFit/>
          </a:bodyPr>
          <a:lstStyle/>
          <a:p>
            <a:r>
              <a:rPr lang="es-MX" sz="1000" b="1" dirty="0" smtClean="0">
                <a:solidFill>
                  <a:srgbClr val="9D4B07"/>
                </a:solidFill>
                <a:latin typeface="Century Gothic" pitchFamily="34" charset="0"/>
                <a:ea typeface="Times New Roman" pitchFamily="18" charset="0"/>
                <a:cs typeface="Arial" pitchFamily="34" charset="0"/>
              </a:rPr>
              <a:t>:</a:t>
            </a:r>
          </a:p>
        </p:txBody>
      </p:sp>
      <p:sp>
        <p:nvSpPr>
          <p:cNvPr id="7" name="6 Rectángulo"/>
          <p:cNvSpPr/>
          <p:nvPr/>
        </p:nvSpPr>
        <p:spPr>
          <a:xfrm>
            <a:off x="692696" y="2627784"/>
            <a:ext cx="5400600" cy="5832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Gobierno Estatal De Yucatán: Oficialía Mayor, Direcciones de Tecnologías De La Información y Comunicaciones</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Ayuntamiento De Yucatán: Direcciones  De Finanzas y Tesorería; Desarrollo Económico; Catastro; Obras Públicas;  Relaciones Públicas Y Atención Ciudadana (Ayuntatel); Contraloría; Desarrollo Integral De La Familia Del   Ayuntamiento.</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Ayuntamiento De San Luis Potosí: DIF Y Dirección  De Seguridad Pública; Dirección de Desarrollo Económico y Tesorería.</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Ayuntamiento de Torreón</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Comisión Nacional Para El Desarrollo de Los Pueblos Indígenas Cdi: Área de Adquisiciones de la Dirección de Recursos Materiales y Servicios Generales</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n-US" sz="1200" dirty="0">
                <a:solidFill>
                  <a:srgbClr val="9D4B07"/>
                </a:solidFill>
                <a:latin typeface="Perpetua" panose="02020502060401020303" pitchFamily="18" charset="0"/>
                <a:ea typeface="Times New Roman" pitchFamily="18" charset="0"/>
                <a:cs typeface="Arial" pitchFamily="34" charset="0"/>
              </a:rPr>
              <a:t>Protective Materials Technology S.A. De C.V.</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Vesta Continental, S.A. De C.V.</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Solís Farías Abogados, S.C.</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Centro De Capacitación Y Adiestramiento Al Servicio   Del Transporte, S.A. De C.V.</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Capacitación Para Conductores Del S.P.F.</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Artmex Viajes, S.A. De C.V.</a:t>
            </a:r>
            <a:endParaRPr lang="es-MX" sz="1200" dirty="0">
              <a:solidFill>
                <a:srgbClr val="9D4B07"/>
              </a:solidFill>
              <a:latin typeface="Perpetua" panose="02020502060401020303" pitchFamily="18" charset="0"/>
              <a:ea typeface="Times New Roman" pitchFamily="18" charset="0"/>
              <a:cs typeface="Arial" pitchFamily="34" charset="0"/>
            </a:endParaRPr>
          </a:p>
          <a:p>
            <a:pPr marL="171450" lvl="0" indent="-171450">
              <a:buFont typeface="Arial" panose="020B0604020202020204" pitchFamily="34" charset="0"/>
              <a:buChar char="•"/>
            </a:pPr>
            <a:r>
              <a:rPr lang="es-ES" sz="1200" dirty="0">
                <a:solidFill>
                  <a:srgbClr val="9D4B07"/>
                </a:solidFill>
                <a:latin typeface="Perpetua" panose="02020502060401020303" pitchFamily="18" charset="0"/>
                <a:ea typeface="Times New Roman" pitchFamily="18" charset="0"/>
                <a:cs typeface="Arial" pitchFamily="34" charset="0"/>
              </a:rPr>
              <a:t>Secretaria De Educación Pública: DGEST, DEGETI, DGFT, </a:t>
            </a:r>
            <a:r>
              <a:rPr lang="es-ES" sz="1200" dirty="0" smtClean="0">
                <a:solidFill>
                  <a:srgbClr val="9D4B07"/>
                </a:solidFill>
                <a:latin typeface="Perpetua" panose="02020502060401020303" pitchFamily="18" charset="0"/>
                <a:ea typeface="Times New Roman" pitchFamily="18" charset="0"/>
                <a:cs typeface="Arial" pitchFamily="34" charset="0"/>
              </a:rPr>
              <a:t>Universidades Tecnológicas </a:t>
            </a:r>
            <a:r>
              <a:rPr lang="es-ES" sz="1200" dirty="0">
                <a:solidFill>
                  <a:srgbClr val="9D4B07"/>
                </a:solidFill>
                <a:latin typeface="Perpetua" panose="02020502060401020303" pitchFamily="18" charset="0"/>
                <a:ea typeface="Times New Roman" pitchFamily="18" charset="0"/>
                <a:cs typeface="Arial" pitchFamily="34" charset="0"/>
              </a:rPr>
              <a:t>y </a:t>
            </a:r>
            <a:r>
              <a:rPr lang="es-ES" sz="1200" dirty="0" smtClean="0">
                <a:solidFill>
                  <a:srgbClr val="9D4B07"/>
                </a:solidFill>
                <a:latin typeface="Perpetua" panose="02020502060401020303" pitchFamily="18" charset="0"/>
                <a:ea typeface="Times New Roman" pitchFamily="18" charset="0"/>
                <a:cs typeface="Arial" pitchFamily="34" charset="0"/>
              </a:rPr>
              <a:t>Politécnicas</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Cámara de Comercio y Servicios Turísticos de Acapulco</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Instituto tecnológico de Occidente</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Gobierno Estatal de Sinaloa</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Gobierno Estatal de Chihuahua</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Coparmex</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Canacintra</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Olconsa S.A. de C.V.</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HGM Ingeniería y Proyectos S.A. de C.V.</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CEIISA Instalaciones y Proyectos S.A.deC.V.</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SICALIDAD (SSA)</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Industria Militar</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CONALEP</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Laboratorios del Prado S.A.</a:t>
            </a:r>
          </a:p>
          <a:p>
            <a:pPr marL="171450" lvl="0" indent="-171450">
              <a:buFont typeface="Arial" panose="020B0604020202020204" pitchFamily="34" charset="0"/>
              <a:buChar char="•"/>
            </a:pPr>
            <a:r>
              <a:rPr lang="es-ES" sz="1200" dirty="0" smtClean="0">
                <a:solidFill>
                  <a:srgbClr val="9D4B07"/>
                </a:solidFill>
                <a:latin typeface="Perpetua" panose="02020502060401020303" pitchFamily="18" charset="0"/>
                <a:ea typeface="Times New Roman" pitchFamily="18" charset="0"/>
                <a:cs typeface="Arial" pitchFamily="34" charset="0"/>
              </a:rPr>
              <a:t>Laboratorios Lean S.A.</a:t>
            </a:r>
          </a:p>
          <a:p>
            <a:pPr marL="171450" lvl="0" indent="-171450">
              <a:buFont typeface="Arial" panose="020B0604020202020204" pitchFamily="34" charset="0"/>
              <a:buChar char="•"/>
            </a:pPr>
            <a:endParaRPr lang="es-MX" sz="1200" dirty="0">
              <a:solidFill>
                <a:srgbClr val="9D4B07"/>
              </a:solidFill>
              <a:latin typeface="Perpetua" panose="02020502060401020303" pitchFamily="18" charset="0"/>
              <a:ea typeface="Times New Roman" pitchFamily="18" charset="0"/>
              <a:cs typeface="Arial" pitchFamily="34" charset="0"/>
            </a:endParaRPr>
          </a:p>
        </p:txBody>
      </p:sp>
      <p:sp>
        <p:nvSpPr>
          <p:cNvPr id="3" name="2 CuadroTexto"/>
          <p:cNvSpPr txBox="1"/>
          <p:nvPr/>
        </p:nvSpPr>
        <p:spPr>
          <a:xfrm>
            <a:off x="764704" y="2052881"/>
            <a:ext cx="5256584" cy="430887"/>
          </a:xfrm>
          <a:prstGeom prst="rect">
            <a:avLst/>
          </a:prstGeom>
          <a:noFill/>
        </p:spPr>
        <p:txBody>
          <a:bodyPr wrap="square" rtlCol="0">
            <a:spAutoFit/>
          </a:bodyPr>
          <a:lstStyle/>
          <a:p>
            <a:pPr algn="just"/>
            <a:r>
              <a:rPr lang="es-MX" sz="1100" dirty="0">
                <a:solidFill>
                  <a:srgbClr val="9D4B07"/>
                </a:solidFill>
                <a:latin typeface="Perpetua" panose="02020502060401020303" pitchFamily="18" charset="0"/>
                <a:ea typeface="Times New Roman" pitchFamily="18" charset="0"/>
                <a:cs typeface="Arial" pitchFamily="34" charset="0"/>
              </a:rPr>
              <a:t>Q&amp;CC con  más de doce años en el mercado </a:t>
            </a:r>
            <a:r>
              <a:rPr lang="es-MX" sz="1100" dirty="0" smtClean="0">
                <a:solidFill>
                  <a:srgbClr val="9D4B07"/>
                </a:solidFill>
                <a:latin typeface="Perpetua" panose="02020502060401020303" pitchFamily="18" charset="0"/>
                <a:ea typeface="Times New Roman" pitchFamily="18" charset="0"/>
                <a:cs typeface="Arial" pitchFamily="34" charset="0"/>
              </a:rPr>
              <a:t>tiene presencia no sólo en México sino en Latinoamérica. Cuenta con más de 153 clientes de certificación </a:t>
            </a:r>
            <a:r>
              <a:rPr lang="es-MX" sz="1100" dirty="0">
                <a:solidFill>
                  <a:srgbClr val="9D4B07"/>
                </a:solidFill>
                <a:latin typeface="Perpetua" panose="02020502060401020303" pitchFamily="18" charset="0"/>
                <a:ea typeface="Times New Roman" pitchFamily="18" charset="0"/>
                <a:cs typeface="Arial" pitchFamily="34" charset="0"/>
              </a:rPr>
              <a:t>y </a:t>
            </a:r>
            <a:r>
              <a:rPr lang="es-MX" sz="1100" dirty="0" smtClean="0">
                <a:solidFill>
                  <a:srgbClr val="9D4B07"/>
                </a:solidFill>
                <a:latin typeface="Perpetua" panose="02020502060401020303" pitchFamily="18" charset="0"/>
                <a:ea typeface="Times New Roman" pitchFamily="18" charset="0"/>
                <a:cs typeface="Arial" pitchFamily="34" charset="0"/>
              </a:rPr>
              <a:t>capacitación</a:t>
            </a:r>
            <a:r>
              <a:rPr lang="es-MX" sz="1100" dirty="0">
                <a:solidFill>
                  <a:srgbClr val="9D4B07"/>
                </a:solidFill>
                <a:latin typeface="Perpetua" panose="02020502060401020303" pitchFamily="18" charset="0"/>
                <a:ea typeface="Times New Roman" pitchFamily="18" charset="0"/>
                <a:cs typeface="Arial" pitchFamily="34" charset="0"/>
              </a:rPr>
              <a:t>:</a:t>
            </a:r>
          </a:p>
        </p:txBody>
      </p:sp>
      <p:sp>
        <p:nvSpPr>
          <p:cNvPr id="2" name="1 CuadroTexto"/>
          <p:cNvSpPr txBox="1"/>
          <p:nvPr/>
        </p:nvSpPr>
        <p:spPr>
          <a:xfrm>
            <a:off x="1268760" y="1394937"/>
            <a:ext cx="4608512" cy="338554"/>
          </a:xfrm>
          <a:prstGeom prst="rect">
            <a:avLst/>
          </a:prstGeom>
          <a:noFill/>
        </p:spPr>
        <p:txBody>
          <a:bodyPr wrap="square" rtlCol="0">
            <a:spAutoFit/>
          </a:bodyPr>
          <a:lstStyle/>
          <a:p>
            <a:pPr algn="ct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ALGUNOS CLIENTES DE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CERTIFICACIÓN</a:t>
            </a:r>
            <a:endPar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endParaRPr>
          </a:p>
        </p:txBody>
      </p:sp>
    </p:spTree>
    <p:extLst>
      <p:ext uri="{BB962C8B-B14F-4D97-AF65-F5344CB8AC3E}">
        <p14:creationId xmlns:p14="http://schemas.microsoft.com/office/powerpoint/2010/main" val="3154511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7 Marcador de contenido"/>
          <p:cNvSpPr txBox="1">
            <a:spLocks/>
          </p:cNvSpPr>
          <p:nvPr/>
        </p:nvSpPr>
        <p:spPr>
          <a:xfrm>
            <a:off x="774948" y="1691680"/>
            <a:ext cx="5966420" cy="6692561"/>
          </a:xfrm>
          <a:prstGeom prst="rect">
            <a:avLst/>
          </a:prstGeom>
          <a:no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Secretaría de Salud: Oficina del Srio.  Consejo de Salud</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Secretaría de Relaciones Exteriores: Oficina del Secretario y la Dirección de Recursos materiales</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Secretaría de Economía</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Instituto de Monserrat  A.C.</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Corporación Hotelera Terán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Corporación Industrial y Marítima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Casa Marchand,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Sogesi, S.A.  de C.V.</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FEMSA</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Trafillería Cronava, S.A. de C. 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King </a:t>
            </a:r>
            <a:r>
              <a:rPr lang="es-ES" sz="1100" dirty="0" err="1" smtClean="0">
                <a:solidFill>
                  <a:srgbClr val="9D4B07"/>
                </a:solidFill>
                <a:latin typeface="Perpetua" panose="02020502060401020303" pitchFamily="18" charset="0"/>
                <a:ea typeface="Times New Roman" pitchFamily="18" charset="0"/>
                <a:cs typeface="Arial" pitchFamily="34" charset="0"/>
              </a:rPr>
              <a:t>Mart</a:t>
            </a:r>
            <a:r>
              <a:rPr lang="es-ES" sz="1100" dirty="0" smtClean="0">
                <a:solidFill>
                  <a:srgbClr val="9D4B07"/>
                </a:solidFill>
                <a:latin typeface="Perpetua" panose="02020502060401020303" pitchFamily="18" charset="0"/>
                <a:ea typeface="Times New Roman" pitchFamily="18" charset="0"/>
                <a:cs typeface="Arial" pitchFamily="34" charset="0"/>
              </a:rPr>
              <a:t> Mexicana,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Santello Herramientas,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Instituto De Monserrat</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EOG Soluciones Laborales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Centrum Promotora Internacional, S.A. De C.V.</a:t>
            </a:r>
          </a:p>
          <a:p>
            <a:pPr marL="171450" indent="-171450"/>
            <a:r>
              <a:rPr lang="es-ES" sz="1100" dirty="0" err="1" smtClean="0">
                <a:solidFill>
                  <a:srgbClr val="9D4B07"/>
                </a:solidFill>
                <a:latin typeface="Perpetua" panose="02020502060401020303" pitchFamily="18" charset="0"/>
                <a:ea typeface="Times New Roman" pitchFamily="18" charset="0"/>
                <a:cs typeface="Arial" pitchFamily="34" charset="0"/>
              </a:rPr>
              <a:t>Asprol</a:t>
            </a:r>
            <a:r>
              <a:rPr lang="es-ES" sz="1100" dirty="0" smtClean="0">
                <a:solidFill>
                  <a:srgbClr val="9D4B07"/>
                </a:solidFill>
                <a:latin typeface="Perpetua" panose="02020502060401020303" pitchFamily="18" charset="0"/>
                <a:ea typeface="Times New Roman" pitchFamily="18" charset="0"/>
                <a:cs typeface="Arial" pitchFamily="34" charset="0"/>
              </a:rPr>
              <a:t> Certificación Laboral S.C. </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Colegio De Estudios Científicos y Tecnológicos del Estado de  Tlaxcala </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La Plaza Salud,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Hotel Casablanca</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Hotel Real Del  Monte</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Hotel El Delfín</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Instituto Nacional de Administración Pública</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CEIISA Instalaciones y Proyectos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HGM Ingeniería y Proyectos, S.A. de C.V.</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Academia de Policía de Torreón</a:t>
            </a:r>
            <a:endParaRPr lang="es-MX" sz="1100" dirty="0" smtClean="0">
              <a:solidFill>
                <a:srgbClr val="9D4B07"/>
              </a:solidFill>
              <a:latin typeface="Perpetua" panose="02020502060401020303" pitchFamily="18" charset="0"/>
              <a:ea typeface="Times New Roman" pitchFamily="18" charset="0"/>
              <a:cs typeface="Arial" pitchFamily="34" charset="0"/>
            </a:endParaRP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Gobierno Estatal de Tamaulipas</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Universidad Autónoma de Guadalajara</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Consejo de Normalización y certificación (CONOCER)</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JENNER Laboratorios</a:t>
            </a:r>
          </a:p>
          <a:p>
            <a:pPr marL="171450" indent="-171450"/>
            <a:r>
              <a:rPr lang="es-ES" sz="1100" dirty="0" err="1" smtClean="0">
                <a:solidFill>
                  <a:srgbClr val="9D4B07"/>
                </a:solidFill>
                <a:latin typeface="Perpetua" panose="02020502060401020303" pitchFamily="18" charset="0"/>
                <a:ea typeface="Times New Roman" pitchFamily="18" charset="0"/>
                <a:cs typeface="Arial" pitchFamily="34" charset="0"/>
              </a:rPr>
              <a:t>Ecofenix</a:t>
            </a:r>
            <a:r>
              <a:rPr lang="es-ES" sz="1100" dirty="0" smtClean="0">
                <a:solidFill>
                  <a:srgbClr val="9D4B07"/>
                </a:solidFill>
                <a:latin typeface="Perpetua" panose="02020502060401020303" pitchFamily="18" charset="0"/>
                <a:ea typeface="Times New Roman" pitchFamily="18" charset="0"/>
                <a:cs typeface="Arial" pitchFamily="34" charset="0"/>
              </a:rPr>
              <a:t> S.A.</a:t>
            </a:r>
          </a:p>
          <a:p>
            <a:pPr marL="171450" indent="-171450"/>
            <a:r>
              <a:rPr lang="es-ES" sz="1100" dirty="0" err="1" smtClean="0">
                <a:solidFill>
                  <a:srgbClr val="9D4B07"/>
                </a:solidFill>
                <a:latin typeface="Perpetua" panose="02020502060401020303" pitchFamily="18" charset="0"/>
                <a:ea typeface="Times New Roman" pitchFamily="18" charset="0"/>
                <a:cs typeface="Arial" pitchFamily="34" charset="0"/>
              </a:rPr>
              <a:t>Ollivier</a:t>
            </a:r>
            <a:r>
              <a:rPr lang="es-ES" sz="1100" dirty="0" smtClean="0">
                <a:solidFill>
                  <a:srgbClr val="9D4B07"/>
                </a:solidFill>
                <a:latin typeface="Perpetua" panose="02020502060401020303" pitchFamily="18" charset="0"/>
                <a:ea typeface="Times New Roman" pitchFamily="18" charset="0"/>
                <a:cs typeface="Arial" pitchFamily="34" charset="0"/>
              </a:rPr>
              <a:t> Construcciones S.A. de C.V.</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Grupo Cumbres S.A.</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Universidad Tecnológica de Bahía de Bandera</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COI Administración Pública y Privada S.C,</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DISIMED S:A: de C.V.</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Aplicación de Sistemas Empresariales </a:t>
            </a:r>
            <a:r>
              <a:rPr lang="es-ES" sz="1100" dirty="0" err="1" smtClean="0">
                <a:solidFill>
                  <a:srgbClr val="9D4B07"/>
                </a:solidFill>
                <a:latin typeface="Perpetua" panose="02020502060401020303" pitchFamily="18" charset="0"/>
                <a:ea typeface="Times New Roman" pitchFamily="18" charset="0"/>
                <a:cs typeface="Arial" pitchFamily="34" charset="0"/>
              </a:rPr>
              <a:t>S.A.de</a:t>
            </a:r>
            <a:r>
              <a:rPr lang="es-ES" sz="1100" dirty="0" smtClean="0">
                <a:solidFill>
                  <a:srgbClr val="9D4B07"/>
                </a:solidFill>
                <a:latin typeface="Perpetua" panose="02020502060401020303" pitchFamily="18" charset="0"/>
                <a:ea typeface="Times New Roman" pitchFamily="18" charset="0"/>
                <a:cs typeface="Arial" pitchFamily="34" charset="0"/>
              </a:rPr>
              <a:t> C.V.</a:t>
            </a:r>
          </a:p>
          <a:p>
            <a:pPr marL="171450" indent="-171450"/>
            <a:r>
              <a:rPr lang="es-ES" sz="1100" dirty="0" smtClean="0">
                <a:solidFill>
                  <a:srgbClr val="9D4B07"/>
                </a:solidFill>
                <a:latin typeface="Perpetua" panose="02020502060401020303" pitchFamily="18" charset="0"/>
                <a:ea typeface="Times New Roman" pitchFamily="18" charset="0"/>
                <a:cs typeface="Arial" pitchFamily="34" charset="0"/>
              </a:rPr>
              <a:t>IMSS</a:t>
            </a:r>
            <a:endParaRPr lang="es-MX" sz="1100" dirty="0">
              <a:solidFill>
                <a:srgbClr val="9D4B07"/>
              </a:solidFill>
              <a:latin typeface="Perpetua" panose="02020502060401020303" pitchFamily="18" charset="0"/>
              <a:ea typeface="Times New Roman" pitchFamily="18" charset="0"/>
              <a:cs typeface="Arial" pitchFamily="34" charset="0"/>
            </a:endParaRPr>
          </a:p>
        </p:txBody>
      </p:sp>
    </p:spTree>
    <p:extLst>
      <p:ext uri="{BB962C8B-B14F-4D97-AF65-F5344CB8AC3E}">
        <p14:creationId xmlns:p14="http://schemas.microsoft.com/office/powerpoint/2010/main" val="56594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4659" b="21327"/>
          <a:stretch/>
        </p:blipFill>
        <p:spPr bwMode="auto">
          <a:xfrm>
            <a:off x="2875369" y="2025819"/>
            <a:ext cx="1129695" cy="419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9" descr="http://201.144.117.133/DatosAbiertos/Emblema_HASLP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3403" y="3202204"/>
            <a:ext cx="703949" cy="6958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40" y="3277585"/>
            <a:ext cx="1072951" cy="54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81061"/>
          <a:stretch/>
        </p:blipFill>
        <p:spPr bwMode="auto">
          <a:xfrm>
            <a:off x="3527993" y="4978147"/>
            <a:ext cx="693095" cy="462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3333" b="16776"/>
          <a:stretch/>
        </p:blipFill>
        <p:spPr bwMode="auto">
          <a:xfrm>
            <a:off x="1525933" y="2728206"/>
            <a:ext cx="750939" cy="449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4"/>
          <p:cNvPicPr>
            <a:picLocks noChangeAspect="1" noChangeArrowheads="1"/>
          </p:cNvPicPr>
          <p:nvPr/>
        </p:nvPicPr>
        <p:blipFill rotWithShape="1">
          <a:blip r:embed="rId8">
            <a:extLst>
              <a:ext uri="{28A0092B-C50C-407E-A947-70E740481C1C}">
                <a14:useLocalDpi xmlns:a14="http://schemas.microsoft.com/office/drawing/2010/main" val="0"/>
              </a:ext>
            </a:extLst>
          </a:blip>
          <a:srcRect t="30887"/>
          <a:stretch/>
        </p:blipFill>
        <p:spPr bwMode="auto">
          <a:xfrm>
            <a:off x="4005064" y="2621745"/>
            <a:ext cx="913166" cy="484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1088" y="2025819"/>
            <a:ext cx="1080119"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7179" y="2097827"/>
            <a:ext cx="1225717" cy="419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8872" y="3294461"/>
            <a:ext cx="1178160" cy="53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descr="C:\Users\José Saldívar\Desktop\Proyecto calendario\centrum.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8679" b="10277"/>
          <a:stretch/>
        </p:blipFill>
        <p:spPr bwMode="auto">
          <a:xfrm>
            <a:off x="2780928" y="2512182"/>
            <a:ext cx="778434" cy="5937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14229" y="3393971"/>
            <a:ext cx="677958" cy="36450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 r="76315" b="-6666"/>
          <a:stretch/>
        </p:blipFill>
        <p:spPr bwMode="auto">
          <a:xfrm>
            <a:off x="4692187" y="4222664"/>
            <a:ext cx="897053" cy="3234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4664" y="2601883"/>
            <a:ext cx="610350" cy="459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18230" y="3341811"/>
            <a:ext cx="599002" cy="55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2" name="6 Grupo"/>
          <p:cNvGrpSpPr/>
          <p:nvPr/>
        </p:nvGrpSpPr>
        <p:grpSpPr>
          <a:xfrm>
            <a:off x="5445224" y="2177024"/>
            <a:ext cx="1340768" cy="352851"/>
            <a:chOff x="14281760" y="2175326"/>
            <a:chExt cx="1785592" cy="750256"/>
          </a:xfrm>
        </p:grpSpPr>
        <p:graphicFrame>
          <p:nvGraphicFramePr>
            <p:cNvPr id="33" name="Object 12"/>
            <p:cNvGraphicFramePr>
              <a:graphicFrameLocks noChangeAspect="1"/>
            </p:cNvGraphicFramePr>
            <p:nvPr>
              <p:extLst>
                <p:ext uri="{D42A27DB-BD31-4B8C-83A1-F6EECF244321}">
                  <p14:modId xmlns:p14="http://schemas.microsoft.com/office/powerpoint/2010/main" val="2058190612"/>
                </p:ext>
              </p:extLst>
            </p:nvPr>
          </p:nvGraphicFramePr>
          <p:xfrm>
            <a:off x="14566776" y="2175326"/>
            <a:ext cx="1200233" cy="412093"/>
          </p:xfrm>
          <a:graphic>
            <a:graphicData uri="http://schemas.openxmlformats.org/presentationml/2006/ole">
              <mc:AlternateContent xmlns:mc="http://schemas.openxmlformats.org/markup-compatibility/2006">
                <mc:Choice xmlns:v="urn:schemas-microsoft-com:vml" Requires="v">
                  <p:oleObj spid="_x0000_s12348" name="Imagen de mapa de bits" r:id="rId17" imgW="3161905" imgH="1781424" progId="PBrush">
                    <p:embed/>
                  </p:oleObj>
                </mc:Choice>
                <mc:Fallback>
                  <p:oleObj name="Imagen de mapa de bits" r:id="rId17" imgW="3161905" imgH="1781424" progId="PBrush">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566776" y="2175326"/>
                          <a:ext cx="1200233" cy="412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13"/>
            <p:cNvSpPr txBox="1">
              <a:spLocks noChangeArrowheads="1"/>
            </p:cNvSpPr>
            <p:nvPr/>
          </p:nvSpPr>
          <p:spPr bwMode="auto">
            <a:xfrm>
              <a:off x="14281760" y="2402050"/>
              <a:ext cx="1785592" cy="523532"/>
            </a:xfrm>
            <a:prstGeom prst="rect">
              <a:avLst/>
            </a:prstGeom>
            <a:noFill/>
            <a:ln w="9525">
              <a:noFill/>
              <a:miter lim="800000"/>
              <a:headEnd/>
              <a:tailEnd/>
            </a:ln>
          </p:spPr>
          <p:txBody>
            <a:bodyPr wrap="square">
              <a:spAutoFit/>
            </a:bodyPr>
            <a:lstStyle/>
            <a:p>
              <a:pPr algn="ctr">
                <a:spcBef>
                  <a:spcPct val="50000"/>
                </a:spcBef>
              </a:pPr>
              <a:r>
                <a:rPr lang="es-ES" sz="1000" b="1" dirty="0"/>
                <a:t>Grupo Cumbres</a:t>
              </a:r>
            </a:p>
          </p:txBody>
        </p:sp>
      </p:grpSp>
      <p:pic>
        <p:nvPicPr>
          <p:cNvPr id="36" name="Picture 25"/>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8640" y="3919500"/>
            <a:ext cx="499005" cy="698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87663" y="4112619"/>
            <a:ext cx="733425" cy="721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7"/>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24744" y="4009580"/>
            <a:ext cx="964072" cy="608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18480" y="4089105"/>
            <a:ext cx="966504" cy="529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29"/>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01138" y="2657227"/>
            <a:ext cx="1096214" cy="52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21288" y="5842243"/>
            <a:ext cx="537167" cy="639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7504" y="5020843"/>
            <a:ext cx="897273" cy="3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890218" y="7724251"/>
            <a:ext cx="563118" cy="56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0"/>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38794" y="5910462"/>
            <a:ext cx="646600" cy="68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41"/>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971102" y="4089105"/>
            <a:ext cx="548550" cy="650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42"/>
          <p:cNvPicPr>
            <a:picLocks noChangeAspect="1" noChangeArrowheads="1"/>
          </p:cNvPicPr>
          <p:nvPr/>
        </p:nvPicPr>
        <p:blipFill rotWithShape="1">
          <a:blip r:embed="rId29">
            <a:extLst>
              <a:ext uri="{28A0092B-C50C-407E-A947-70E740481C1C}">
                <a14:useLocalDpi xmlns:a14="http://schemas.microsoft.com/office/drawing/2010/main" val="0"/>
              </a:ext>
            </a:extLst>
          </a:blip>
          <a:srcRect l="7256" t="4520" r="85496" b="-4520"/>
          <a:stretch/>
        </p:blipFill>
        <p:spPr bwMode="auto">
          <a:xfrm>
            <a:off x="1772816" y="6850355"/>
            <a:ext cx="664145" cy="569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76124" y="4933573"/>
            <a:ext cx="669902" cy="620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5"/>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759926" y="4648677"/>
            <a:ext cx="757306" cy="90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4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84784" y="3105939"/>
            <a:ext cx="643724"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48"/>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3257676" y="7690926"/>
            <a:ext cx="603372" cy="599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4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852936" y="5986259"/>
            <a:ext cx="696615" cy="526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5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17570" y="5842243"/>
            <a:ext cx="1238250" cy="607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57 Imagen"/>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921475" y="6922363"/>
            <a:ext cx="939573" cy="355754"/>
          </a:xfrm>
          <a:prstGeom prst="rect">
            <a:avLst/>
          </a:prstGeom>
        </p:spPr>
      </p:pic>
      <p:grpSp>
        <p:nvGrpSpPr>
          <p:cNvPr id="59" name="Group 51"/>
          <p:cNvGrpSpPr>
            <a:grpSpLocks/>
          </p:cNvGrpSpPr>
          <p:nvPr/>
        </p:nvGrpSpPr>
        <p:grpSpPr bwMode="auto">
          <a:xfrm>
            <a:off x="332656" y="6994371"/>
            <a:ext cx="928935" cy="216020"/>
            <a:chOff x="1680" y="1872"/>
            <a:chExt cx="2112" cy="336"/>
          </a:xfrm>
        </p:grpSpPr>
        <p:sp>
          <p:nvSpPr>
            <p:cNvPr id="60" name="Line 4"/>
            <p:cNvSpPr>
              <a:spLocks noChangeShapeType="1"/>
            </p:cNvSpPr>
            <p:nvPr/>
          </p:nvSpPr>
          <p:spPr bwMode="auto">
            <a:xfrm>
              <a:off x="2128" y="1872"/>
              <a:ext cx="0" cy="234"/>
            </a:xfrm>
            <a:prstGeom prst="line">
              <a:avLst/>
            </a:prstGeom>
            <a:noFill/>
            <a:ln w="9525">
              <a:solidFill>
                <a:srgbClr val="000000"/>
              </a:solidFill>
              <a:round/>
              <a:headEnd/>
              <a:tailEnd/>
            </a:ln>
          </p:spPr>
          <p:txBody>
            <a:bodyPr/>
            <a:lstStyle/>
            <a:p>
              <a:endParaRPr lang="es-MX" dirty="0"/>
            </a:p>
          </p:txBody>
        </p:sp>
        <p:sp>
          <p:nvSpPr>
            <p:cNvPr id="61" name="Line 5"/>
            <p:cNvSpPr>
              <a:spLocks noChangeShapeType="1"/>
            </p:cNvSpPr>
            <p:nvPr/>
          </p:nvSpPr>
          <p:spPr bwMode="auto">
            <a:xfrm>
              <a:off x="2544" y="1872"/>
              <a:ext cx="0" cy="234"/>
            </a:xfrm>
            <a:prstGeom prst="line">
              <a:avLst/>
            </a:prstGeom>
            <a:noFill/>
            <a:ln w="9525">
              <a:solidFill>
                <a:srgbClr val="000000"/>
              </a:solidFill>
              <a:round/>
              <a:headEnd/>
              <a:tailEnd/>
            </a:ln>
          </p:spPr>
          <p:txBody>
            <a:bodyPr/>
            <a:lstStyle/>
            <a:p>
              <a:endParaRPr lang="es-MX" dirty="0"/>
            </a:p>
          </p:txBody>
        </p:sp>
        <p:sp>
          <p:nvSpPr>
            <p:cNvPr id="62" name="Line 6"/>
            <p:cNvSpPr>
              <a:spLocks noChangeShapeType="1"/>
            </p:cNvSpPr>
            <p:nvPr/>
          </p:nvSpPr>
          <p:spPr bwMode="auto">
            <a:xfrm>
              <a:off x="2960" y="1872"/>
              <a:ext cx="0" cy="234"/>
            </a:xfrm>
            <a:prstGeom prst="line">
              <a:avLst/>
            </a:prstGeom>
            <a:noFill/>
            <a:ln w="9525">
              <a:solidFill>
                <a:srgbClr val="000000"/>
              </a:solidFill>
              <a:round/>
              <a:headEnd/>
              <a:tailEnd/>
            </a:ln>
          </p:spPr>
          <p:txBody>
            <a:bodyPr/>
            <a:lstStyle/>
            <a:p>
              <a:endParaRPr lang="es-MX" dirty="0"/>
            </a:p>
          </p:txBody>
        </p:sp>
        <p:sp>
          <p:nvSpPr>
            <p:cNvPr id="63" name="Line 7"/>
            <p:cNvSpPr>
              <a:spLocks noChangeShapeType="1"/>
            </p:cNvSpPr>
            <p:nvPr/>
          </p:nvSpPr>
          <p:spPr bwMode="auto">
            <a:xfrm>
              <a:off x="3344" y="1872"/>
              <a:ext cx="0" cy="234"/>
            </a:xfrm>
            <a:prstGeom prst="line">
              <a:avLst/>
            </a:prstGeom>
            <a:noFill/>
            <a:ln w="9525">
              <a:solidFill>
                <a:srgbClr val="000000"/>
              </a:solidFill>
              <a:round/>
              <a:headEnd/>
              <a:tailEnd/>
            </a:ln>
          </p:spPr>
          <p:txBody>
            <a:bodyPr/>
            <a:lstStyle/>
            <a:p>
              <a:endParaRPr lang="es-MX" dirty="0"/>
            </a:p>
          </p:txBody>
        </p:sp>
        <p:sp>
          <p:nvSpPr>
            <p:cNvPr id="64" name="Line 8"/>
            <p:cNvSpPr>
              <a:spLocks noChangeShapeType="1"/>
            </p:cNvSpPr>
            <p:nvPr/>
          </p:nvSpPr>
          <p:spPr bwMode="auto">
            <a:xfrm flipH="1">
              <a:off x="1680" y="1872"/>
              <a:ext cx="288" cy="234"/>
            </a:xfrm>
            <a:prstGeom prst="line">
              <a:avLst/>
            </a:prstGeom>
            <a:noFill/>
            <a:ln w="9525">
              <a:solidFill>
                <a:srgbClr val="000000"/>
              </a:solidFill>
              <a:round/>
              <a:headEnd/>
              <a:tailEnd/>
            </a:ln>
          </p:spPr>
          <p:txBody>
            <a:bodyPr/>
            <a:lstStyle/>
            <a:p>
              <a:endParaRPr lang="es-MX" dirty="0"/>
            </a:p>
          </p:txBody>
        </p:sp>
        <p:sp>
          <p:nvSpPr>
            <p:cNvPr id="65" name="Freeform 9"/>
            <p:cNvSpPr>
              <a:spLocks/>
            </p:cNvSpPr>
            <p:nvPr/>
          </p:nvSpPr>
          <p:spPr bwMode="auto">
            <a:xfrm>
              <a:off x="1808" y="2048"/>
              <a:ext cx="224" cy="58"/>
            </a:xfrm>
            <a:custGeom>
              <a:avLst/>
              <a:gdLst>
                <a:gd name="T0" fmla="*/ 0 w 336"/>
                <a:gd name="T1" fmla="*/ 1 h 192"/>
                <a:gd name="T2" fmla="*/ 13 w 336"/>
                <a:gd name="T3" fmla="*/ 0 h 192"/>
                <a:gd name="T4" fmla="*/ 44 w 336"/>
                <a:gd name="T5" fmla="*/ 0 h 192"/>
                <a:gd name="T6" fmla="*/ 44 w 336"/>
                <a:gd name="T7" fmla="*/ 1 h 192"/>
                <a:gd name="T8" fmla="*/ 0 w 336"/>
                <a:gd name="T9" fmla="*/ 1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6" h="192">
                  <a:moveTo>
                    <a:pt x="0" y="192"/>
                  </a:moveTo>
                  <a:lnTo>
                    <a:pt x="96" y="0"/>
                  </a:lnTo>
                  <a:lnTo>
                    <a:pt x="336" y="0"/>
                  </a:lnTo>
                  <a:lnTo>
                    <a:pt x="336" y="192"/>
                  </a:lnTo>
                  <a:lnTo>
                    <a:pt x="0" y="192"/>
                  </a:lnTo>
                  <a:close/>
                </a:path>
              </a:pathLst>
            </a:custGeom>
            <a:noFill/>
            <a:ln w="9525">
              <a:solidFill>
                <a:srgbClr val="000000"/>
              </a:solidFill>
              <a:round/>
              <a:headEnd/>
              <a:tailEnd/>
            </a:ln>
            <a:effectLst/>
          </p:spPr>
          <p:txBody>
            <a:bodyPr/>
            <a:lstStyle/>
            <a:p>
              <a:endParaRPr lang="es-MX" dirty="0"/>
            </a:p>
          </p:txBody>
        </p:sp>
        <p:sp>
          <p:nvSpPr>
            <p:cNvPr id="66" name="Freeform 10"/>
            <p:cNvSpPr>
              <a:spLocks/>
            </p:cNvSpPr>
            <p:nvPr/>
          </p:nvSpPr>
          <p:spPr bwMode="auto">
            <a:xfrm>
              <a:off x="1904" y="1901"/>
              <a:ext cx="128" cy="103"/>
            </a:xfrm>
            <a:custGeom>
              <a:avLst/>
              <a:gdLst>
                <a:gd name="T0" fmla="*/ 25 w 192"/>
                <a:gd name="T1" fmla="*/ 0 h 336"/>
                <a:gd name="T2" fmla="*/ 25 w 192"/>
                <a:gd name="T3" fmla="*/ 1 h 336"/>
                <a:gd name="T4" fmla="*/ 0 w 192"/>
                <a:gd name="T5" fmla="*/ 1 h 336"/>
                <a:gd name="T6" fmla="*/ 25 w 192"/>
                <a:gd name="T7" fmla="*/ 0 h 336"/>
                <a:gd name="T8" fmla="*/ 25 w 192"/>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2" h="336">
                  <a:moveTo>
                    <a:pt x="192" y="96"/>
                  </a:moveTo>
                  <a:lnTo>
                    <a:pt x="192" y="336"/>
                  </a:lnTo>
                  <a:lnTo>
                    <a:pt x="0" y="336"/>
                  </a:lnTo>
                  <a:lnTo>
                    <a:pt x="192" y="0"/>
                  </a:lnTo>
                  <a:lnTo>
                    <a:pt x="192" y="96"/>
                  </a:lnTo>
                  <a:close/>
                </a:path>
              </a:pathLst>
            </a:custGeom>
            <a:noFill/>
            <a:ln w="9525">
              <a:solidFill>
                <a:srgbClr val="000000"/>
              </a:solidFill>
              <a:round/>
              <a:headEnd/>
              <a:tailEnd/>
            </a:ln>
            <a:effectLst/>
          </p:spPr>
          <p:txBody>
            <a:bodyPr/>
            <a:lstStyle/>
            <a:p>
              <a:endParaRPr lang="es-MX" dirty="0"/>
            </a:p>
          </p:txBody>
        </p:sp>
        <p:sp>
          <p:nvSpPr>
            <p:cNvPr id="67" name="Rectangle 11"/>
            <p:cNvSpPr>
              <a:spLocks noChangeArrowheads="1"/>
            </p:cNvSpPr>
            <p:nvPr/>
          </p:nvSpPr>
          <p:spPr bwMode="auto">
            <a:xfrm>
              <a:off x="2224" y="1916"/>
              <a:ext cx="320" cy="44"/>
            </a:xfrm>
            <a:prstGeom prst="rect">
              <a:avLst/>
            </a:prstGeom>
            <a:noFill/>
            <a:ln w="9525">
              <a:solidFill>
                <a:srgbClr val="000000"/>
              </a:solidFill>
              <a:miter lim="800000"/>
              <a:headEnd/>
              <a:tailEnd/>
            </a:ln>
          </p:spPr>
          <p:txBody>
            <a:bodyPr wrap="none" anchor="ctr"/>
            <a:lstStyle/>
            <a:p>
              <a:endParaRPr lang="es-MX" dirty="0"/>
            </a:p>
          </p:txBody>
        </p:sp>
        <p:sp>
          <p:nvSpPr>
            <p:cNvPr id="68" name="Rectangle 12"/>
            <p:cNvSpPr>
              <a:spLocks noChangeArrowheads="1"/>
            </p:cNvSpPr>
            <p:nvPr/>
          </p:nvSpPr>
          <p:spPr bwMode="auto">
            <a:xfrm>
              <a:off x="2128" y="2018"/>
              <a:ext cx="320" cy="44"/>
            </a:xfrm>
            <a:prstGeom prst="rect">
              <a:avLst/>
            </a:prstGeom>
            <a:noFill/>
            <a:ln w="9525">
              <a:solidFill>
                <a:srgbClr val="000000"/>
              </a:solidFill>
              <a:miter lim="800000"/>
              <a:headEnd/>
              <a:tailEnd/>
            </a:ln>
          </p:spPr>
          <p:txBody>
            <a:bodyPr wrap="none" anchor="ctr"/>
            <a:lstStyle/>
            <a:p>
              <a:endParaRPr lang="es-MX" dirty="0"/>
            </a:p>
          </p:txBody>
        </p:sp>
        <p:sp>
          <p:nvSpPr>
            <p:cNvPr id="69" name="Rectangle 13"/>
            <p:cNvSpPr>
              <a:spLocks noChangeArrowheads="1"/>
            </p:cNvSpPr>
            <p:nvPr/>
          </p:nvSpPr>
          <p:spPr bwMode="auto">
            <a:xfrm>
              <a:off x="2672" y="1872"/>
              <a:ext cx="160" cy="190"/>
            </a:xfrm>
            <a:prstGeom prst="rect">
              <a:avLst/>
            </a:prstGeom>
            <a:noFill/>
            <a:ln w="9525">
              <a:solidFill>
                <a:srgbClr val="000000"/>
              </a:solidFill>
              <a:miter lim="800000"/>
              <a:headEnd/>
              <a:tailEnd/>
            </a:ln>
          </p:spPr>
          <p:txBody>
            <a:bodyPr wrap="none" anchor="ctr"/>
            <a:lstStyle/>
            <a:p>
              <a:endParaRPr lang="es-MX" dirty="0"/>
            </a:p>
          </p:txBody>
        </p:sp>
        <p:sp>
          <p:nvSpPr>
            <p:cNvPr id="70" name="Freeform 14"/>
            <p:cNvSpPr>
              <a:spLocks/>
            </p:cNvSpPr>
            <p:nvPr/>
          </p:nvSpPr>
          <p:spPr bwMode="auto">
            <a:xfrm>
              <a:off x="3056" y="1872"/>
              <a:ext cx="192" cy="88"/>
            </a:xfrm>
            <a:custGeom>
              <a:avLst/>
              <a:gdLst>
                <a:gd name="T0" fmla="*/ 0 w 288"/>
                <a:gd name="T1" fmla="*/ 0 h 288"/>
                <a:gd name="T2" fmla="*/ 19 w 288"/>
                <a:gd name="T3" fmla="*/ 1 h 288"/>
                <a:gd name="T4" fmla="*/ 38 w 288"/>
                <a:gd name="T5" fmla="*/ 0 h 288"/>
                <a:gd name="T6" fmla="*/ 0 w 288"/>
                <a:gd name="T7" fmla="*/ 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288">
                  <a:moveTo>
                    <a:pt x="0" y="0"/>
                  </a:moveTo>
                  <a:lnTo>
                    <a:pt x="144" y="288"/>
                  </a:lnTo>
                  <a:lnTo>
                    <a:pt x="288" y="0"/>
                  </a:lnTo>
                  <a:lnTo>
                    <a:pt x="0" y="0"/>
                  </a:lnTo>
                  <a:close/>
                </a:path>
              </a:pathLst>
            </a:custGeom>
            <a:noFill/>
            <a:ln w="9525">
              <a:solidFill>
                <a:srgbClr val="000000"/>
              </a:solidFill>
              <a:round/>
              <a:headEnd/>
              <a:tailEnd/>
            </a:ln>
            <a:effectLst/>
          </p:spPr>
          <p:txBody>
            <a:bodyPr/>
            <a:lstStyle/>
            <a:p>
              <a:endParaRPr lang="es-MX" dirty="0"/>
            </a:p>
          </p:txBody>
        </p:sp>
        <p:sp>
          <p:nvSpPr>
            <p:cNvPr id="71" name="Freeform 15"/>
            <p:cNvSpPr>
              <a:spLocks/>
            </p:cNvSpPr>
            <p:nvPr/>
          </p:nvSpPr>
          <p:spPr bwMode="auto">
            <a:xfrm>
              <a:off x="3056" y="2033"/>
              <a:ext cx="96" cy="73"/>
            </a:xfrm>
            <a:custGeom>
              <a:avLst/>
              <a:gdLst>
                <a:gd name="T0" fmla="*/ 0 w 144"/>
                <a:gd name="T1" fmla="*/ 1 h 240"/>
                <a:gd name="T2" fmla="*/ 0 w 144"/>
                <a:gd name="T3" fmla="*/ 0 h 240"/>
                <a:gd name="T4" fmla="*/ 19 w 144"/>
                <a:gd name="T5" fmla="*/ 1 h 240"/>
                <a:gd name="T6" fmla="*/ 0 w 144"/>
                <a:gd name="T7" fmla="*/ 1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40">
                  <a:moveTo>
                    <a:pt x="0" y="240"/>
                  </a:moveTo>
                  <a:lnTo>
                    <a:pt x="0" y="0"/>
                  </a:lnTo>
                  <a:lnTo>
                    <a:pt x="144" y="240"/>
                  </a:lnTo>
                  <a:lnTo>
                    <a:pt x="0" y="240"/>
                  </a:lnTo>
                  <a:close/>
                </a:path>
              </a:pathLst>
            </a:custGeom>
            <a:noFill/>
            <a:ln w="9525">
              <a:solidFill>
                <a:srgbClr val="000000"/>
              </a:solidFill>
              <a:round/>
              <a:headEnd/>
              <a:tailEnd/>
            </a:ln>
            <a:effectLst/>
          </p:spPr>
          <p:txBody>
            <a:bodyPr/>
            <a:lstStyle/>
            <a:p>
              <a:endParaRPr lang="es-MX" dirty="0"/>
            </a:p>
          </p:txBody>
        </p:sp>
        <p:sp>
          <p:nvSpPr>
            <p:cNvPr id="72" name="Freeform 16"/>
            <p:cNvSpPr>
              <a:spLocks/>
            </p:cNvSpPr>
            <p:nvPr/>
          </p:nvSpPr>
          <p:spPr bwMode="auto">
            <a:xfrm flipH="1">
              <a:off x="3152" y="2033"/>
              <a:ext cx="96" cy="73"/>
            </a:xfrm>
            <a:custGeom>
              <a:avLst/>
              <a:gdLst>
                <a:gd name="T0" fmla="*/ 0 w 144"/>
                <a:gd name="T1" fmla="*/ 1 h 240"/>
                <a:gd name="T2" fmla="*/ 0 w 144"/>
                <a:gd name="T3" fmla="*/ 0 h 240"/>
                <a:gd name="T4" fmla="*/ 19 w 144"/>
                <a:gd name="T5" fmla="*/ 1 h 240"/>
                <a:gd name="T6" fmla="*/ 0 w 144"/>
                <a:gd name="T7" fmla="*/ 1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4" h="240">
                  <a:moveTo>
                    <a:pt x="0" y="240"/>
                  </a:moveTo>
                  <a:lnTo>
                    <a:pt x="0" y="0"/>
                  </a:lnTo>
                  <a:lnTo>
                    <a:pt x="144" y="240"/>
                  </a:lnTo>
                  <a:lnTo>
                    <a:pt x="0" y="240"/>
                  </a:lnTo>
                  <a:close/>
                </a:path>
              </a:pathLst>
            </a:custGeom>
            <a:noFill/>
            <a:ln w="9525">
              <a:solidFill>
                <a:srgbClr val="000000"/>
              </a:solidFill>
              <a:round/>
              <a:headEnd/>
              <a:tailEnd/>
            </a:ln>
            <a:effectLst/>
          </p:spPr>
          <p:txBody>
            <a:bodyPr/>
            <a:lstStyle/>
            <a:p>
              <a:endParaRPr lang="es-MX" dirty="0"/>
            </a:p>
          </p:txBody>
        </p:sp>
        <p:sp>
          <p:nvSpPr>
            <p:cNvPr id="73" name="Line 17"/>
            <p:cNvSpPr>
              <a:spLocks noChangeShapeType="1"/>
            </p:cNvSpPr>
            <p:nvPr/>
          </p:nvSpPr>
          <p:spPr bwMode="auto">
            <a:xfrm>
              <a:off x="3440" y="1872"/>
              <a:ext cx="352" cy="234"/>
            </a:xfrm>
            <a:prstGeom prst="line">
              <a:avLst/>
            </a:prstGeom>
            <a:noFill/>
            <a:ln w="9525">
              <a:solidFill>
                <a:srgbClr val="000000"/>
              </a:solidFill>
              <a:round/>
              <a:headEnd/>
              <a:tailEnd/>
            </a:ln>
          </p:spPr>
          <p:txBody>
            <a:bodyPr/>
            <a:lstStyle/>
            <a:p>
              <a:endParaRPr lang="es-MX" dirty="0"/>
            </a:p>
          </p:txBody>
        </p:sp>
        <p:sp>
          <p:nvSpPr>
            <p:cNvPr id="74" name="Freeform 18"/>
            <p:cNvSpPr>
              <a:spLocks/>
            </p:cNvSpPr>
            <p:nvPr/>
          </p:nvSpPr>
          <p:spPr bwMode="auto">
            <a:xfrm>
              <a:off x="3428" y="1931"/>
              <a:ext cx="160" cy="43"/>
            </a:xfrm>
            <a:custGeom>
              <a:avLst/>
              <a:gdLst>
                <a:gd name="T0" fmla="*/ 19 w 240"/>
                <a:gd name="T1" fmla="*/ 0 h 144"/>
                <a:gd name="T2" fmla="*/ 0 w 240"/>
                <a:gd name="T3" fmla="*/ 0 h 144"/>
                <a:gd name="T4" fmla="*/ 0 w 240"/>
                <a:gd name="T5" fmla="*/ 0 h 144"/>
                <a:gd name="T6" fmla="*/ 31 w 240"/>
                <a:gd name="T7" fmla="*/ 0 h 144"/>
                <a:gd name="T8" fmla="*/ 19 w 240"/>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44">
                  <a:moveTo>
                    <a:pt x="144" y="0"/>
                  </a:moveTo>
                  <a:lnTo>
                    <a:pt x="0" y="0"/>
                  </a:lnTo>
                  <a:lnTo>
                    <a:pt x="0" y="144"/>
                  </a:lnTo>
                  <a:lnTo>
                    <a:pt x="240" y="144"/>
                  </a:lnTo>
                  <a:lnTo>
                    <a:pt x="144" y="0"/>
                  </a:lnTo>
                  <a:close/>
                </a:path>
              </a:pathLst>
            </a:custGeom>
            <a:noFill/>
            <a:ln w="9525">
              <a:solidFill>
                <a:srgbClr val="000000"/>
              </a:solidFill>
              <a:round/>
              <a:headEnd/>
              <a:tailEnd/>
            </a:ln>
            <a:effectLst/>
          </p:spPr>
          <p:txBody>
            <a:bodyPr/>
            <a:lstStyle/>
            <a:p>
              <a:endParaRPr lang="es-MX" dirty="0"/>
            </a:p>
          </p:txBody>
        </p:sp>
        <p:sp>
          <p:nvSpPr>
            <p:cNvPr id="75" name="Freeform 19"/>
            <p:cNvSpPr>
              <a:spLocks/>
            </p:cNvSpPr>
            <p:nvPr/>
          </p:nvSpPr>
          <p:spPr bwMode="auto">
            <a:xfrm>
              <a:off x="3426" y="2016"/>
              <a:ext cx="288" cy="44"/>
            </a:xfrm>
            <a:custGeom>
              <a:avLst/>
              <a:gdLst>
                <a:gd name="T0" fmla="*/ 44 w 432"/>
                <a:gd name="T1" fmla="*/ 0 h 144"/>
                <a:gd name="T2" fmla="*/ 0 w 432"/>
                <a:gd name="T3" fmla="*/ 0 h 144"/>
                <a:gd name="T4" fmla="*/ 0 w 432"/>
                <a:gd name="T5" fmla="*/ 0 h 144"/>
                <a:gd name="T6" fmla="*/ 57 w 432"/>
                <a:gd name="T7" fmla="*/ 0 h 144"/>
                <a:gd name="T8" fmla="*/ 44 w 432"/>
                <a:gd name="T9" fmla="*/ 0 h 1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2" h="144">
                  <a:moveTo>
                    <a:pt x="336" y="0"/>
                  </a:moveTo>
                  <a:lnTo>
                    <a:pt x="0" y="0"/>
                  </a:lnTo>
                  <a:lnTo>
                    <a:pt x="0" y="144"/>
                  </a:lnTo>
                  <a:lnTo>
                    <a:pt x="432" y="144"/>
                  </a:lnTo>
                  <a:lnTo>
                    <a:pt x="336" y="0"/>
                  </a:lnTo>
                  <a:close/>
                </a:path>
              </a:pathLst>
            </a:custGeom>
            <a:noFill/>
            <a:ln w="9525">
              <a:solidFill>
                <a:srgbClr val="000000"/>
              </a:solidFill>
              <a:round/>
              <a:headEnd/>
              <a:tailEnd/>
            </a:ln>
            <a:effectLst/>
          </p:spPr>
          <p:txBody>
            <a:bodyPr/>
            <a:lstStyle/>
            <a:p>
              <a:endParaRPr lang="es-MX" dirty="0"/>
            </a:p>
          </p:txBody>
        </p:sp>
        <p:sp>
          <p:nvSpPr>
            <p:cNvPr id="76" name="Line 20"/>
            <p:cNvSpPr>
              <a:spLocks noChangeShapeType="1"/>
            </p:cNvSpPr>
            <p:nvPr/>
          </p:nvSpPr>
          <p:spPr bwMode="auto">
            <a:xfrm>
              <a:off x="1968" y="1872"/>
              <a:ext cx="1472" cy="0"/>
            </a:xfrm>
            <a:prstGeom prst="line">
              <a:avLst/>
            </a:prstGeom>
            <a:noFill/>
            <a:ln w="9525">
              <a:solidFill>
                <a:srgbClr val="000000"/>
              </a:solidFill>
              <a:round/>
              <a:headEnd/>
              <a:tailEnd/>
            </a:ln>
          </p:spPr>
          <p:txBody>
            <a:bodyPr/>
            <a:lstStyle/>
            <a:p>
              <a:endParaRPr lang="es-MX" dirty="0"/>
            </a:p>
          </p:txBody>
        </p:sp>
        <p:sp>
          <p:nvSpPr>
            <p:cNvPr id="77" name="Line 21"/>
            <p:cNvSpPr>
              <a:spLocks noChangeShapeType="1"/>
            </p:cNvSpPr>
            <p:nvPr/>
          </p:nvSpPr>
          <p:spPr bwMode="auto">
            <a:xfrm>
              <a:off x="1680" y="2106"/>
              <a:ext cx="2112" cy="0"/>
            </a:xfrm>
            <a:prstGeom prst="line">
              <a:avLst/>
            </a:prstGeom>
            <a:noFill/>
            <a:ln w="9525">
              <a:solidFill>
                <a:srgbClr val="000000"/>
              </a:solidFill>
              <a:round/>
              <a:headEnd/>
              <a:tailEnd/>
            </a:ln>
          </p:spPr>
          <p:txBody>
            <a:bodyPr/>
            <a:lstStyle/>
            <a:p>
              <a:endParaRPr lang="es-MX" dirty="0"/>
            </a:p>
          </p:txBody>
        </p:sp>
        <p:sp>
          <p:nvSpPr>
            <p:cNvPr id="78" name="Rectangle 23"/>
            <p:cNvSpPr>
              <a:spLocks noChangeArrowheads="1"/>
            </p:cNvSpPr>
            <p:nvPr/>
          </p:nvSpPr>
          <p:spPr bwMode="auto">
            <a:xfrm>
              <a:off x="1680" y="2106"/>
              <a:ext cx="2112" cy="102"/>
            </a:xfrm>
            <a:prstGeom prst="rect">
              <a:avLst/>
            </a:prstGeom>
            <a:noFill/>
            <a:ln w="9525">
              <a:solidFill>
                <a:srgbClr val="000000"/>
              </a:solidFill>
              <a:miter lim="800000"/>
              <a:headEnd/>
              <a:tailEnd/>
            </a:ln>
          </p:spPr>
          <p:txBody>
            <a:bodyPr wrap="none" anchor="ctr"/>
            <a:lstStyle/>
            <a:p>
              <a:endParaRPr lang="es-MX" dirty="0"/>
            </a:p>
          </p:txBody>
        </p:sp>
        <p:sp>
          <p:nvSpPr>
            <p:cNvPr id="79" name="Line 24"/>
            <p:cNvSpPr>
              <a:spLocks noChangeShapeType="1"/>
            </p:cNvSpPr>
            <p:nvPr/>
          </p:nvSpPr>
          <p:spPr bwMode="auto">
            <a:xfrm>
              <a:off x="1850" y="2106"/>
              <a:ext cx="0" cy="102"/>
            </a:xfrm>
            <a:prstGeom prst="line">
              <a:avLst/>
            </a:prstGeom>
            <a:noFill/>
            <a:ln w="9525">
              <a:solidFill>
                <a:srgbClr val="000000"/>
              </a:solidFill>
              <a:round/>
              <a:headEnd/>
              <a:tailEnd/>
            </a:ln>
          </p:spPr>
          <p:txBody>
            <a:bodyPr/>
            <a:lstStyle/>
            <a:p>
              <a:endParaRPr lang="es-MX" dirty="0"/>
            </a:p>
          </p:txBody>
        </p:sp>
        <p:sp>
          <p:nvSpPr>
            <p:cNvPr id="80" name="Line 25"/>
            <p:cNvSpPr>
              <a:spLocks noChangeShapeType="1"/>
            </p:cNvSpPr>
            <p:nvPr/>
          </p:nvSpPr>
          <p:spPr bwMode="auto">
            <a:xfrm>
              <a:off x="2055" y="2106"/>
              <a:ext cx="0" cy="102"/>
            </a:xfrm>
            <a:prstGeom prst="line">
              <a:avLst/>
            </a:prstGeom>
            <a:noFill/>
            <a:ln w="9525">
              <a:solidFill>
                <a:srgbClr val="000000"/>
              </a:solidFill>
              <a:round/>
              <a:headEnd/>
              <a:tailEnd/>
            </a:ln>
          </p:spPr>
          <p:txBody>
            <a:bodyPr/>
            <a:lstStyle/>
            <a:p>
              <a:endParaRPr lang="es-MX" dirty="0"/>
            </a:p>
          </p:txBody>
        </p:sp>
        <p:sp>
          <p:nvSpPr>
            <p:cNvPr id="81" name="Line 26"/>
            <p:cNvSpPr>
              <a:spLocks noChangeShapeType="1"/>
            </p:cNvSpPr>
            <p:nvPr/>
          </p:nvSpPr>
          <p:spPr bwMode="auto">
            <a:xfrm>
              <a:off x="2225" y="2106"/>
              <a:ext cx="0" cy="102"/>
            </a:xfrm>
            <a:prstGeom prst="line">
              <a:avLst/>
            </a:prstGeom>
            <a:noFill/>
            <a:ln w="9525">
              <a:solidFill>
                <a:srgbClr val="000000"/>
              </a:solidFill>
              <a:round/>
              <a:headEnd/>
              <a:tailEnd/>
            </a:ln>
          </p:spPr>
          <p:txBody>
            <a:bodyPr/>
            <a:lstStyle/>
            <a:p>
              <a:endParaRPr lang="es-MX" dirty="0"/>
            </a:p>
          </p:txBody>
        </p:sp>
        <p:sp>
          <p:nvSpPr>
            <p:cNvPr id="82" name="Line 27"/>
            <p:cNvSpPr>
              <a:spLocks noChangeShapeType="1"/>
            </p:cNvSpPr>
            <p:nvPr/>
          </p:nvSpPr>
          <p:spPr bwMode="auto">
            <a:xfrm>
              <a:off x="2429" y="2106"/>
              <a:ext cx="0" cy="102"/>
            </a:xfrm>
            <a:prstGeom prst="line">
              <a:avLst/>
            </a:prstGeom>
            <a:noFill/>
            <a:ln w="9525">
              <a:solidFill>
                <a:srgbClr val="000000"/>
              </a:solidFill>
              <a:round/>
              <a:headEnd/>
              <a:tailEnd/>
            </a:ln>
          </p:spPr>
          <p:txBody>
            <a:bodyPr/>
            <a:lstStyle/>
            <a:p>
              <a:endParaRPr lang="es-MX" dirty="0"/>
            </a:p>
          </p:txBody>
        </p:sp>
        <p:sp>
          <p:nvSpPr>
            <p:cNvPr id="83" name="Line 28"/>
            <p:cNvSpPr>
              <a:spLocks noChangeShapeType="1"/>
            </p:cNvSpPr>
            <p:nvPr/>
          </p:nvSpPr>
          <p:spPr bwMode="auto">
            <a:xfrm>
              <a:off x="2634" y="2106"/>
              <a:ext cx="0" cy="102"/>
            </a:xfrm>
            <a:prstGeom prst="line">
              <a:avLst/>
            </a:prstGeom>
            <a:noFill/>
            <a:ln w="9525">
              <a:solidFill>
                <a:srgbClr val="000000"/>
              </a:solidFill>
              <a:round/>
              <a:headEnd/>
              <a:tailEnd/>
            </a:ln>
          </p:spPr>
          <p:txBody>
            <a:bodyPr/>
            <a:lstStyle/>
            <a:p>
              <a:endParaRPr lang="es-MX" dirty="0"/>
            </a:p>
          </p:txBody>
        </p:sp>
        <p:sp>
          <p:nvSpPr>
            <p:cNvPr id="84" name="Line 29"/>
            <p:cNvSpPr>
              <a:spLocks noChangeShapeType="1"/>
            </p:cNvSpPr>
            <p:nvPr/>
          </p:nvSpPr>
          <p:spPr bwMode="auto">
            <a:xfrm>
              <a:off x="2838" y="2106"/>
              <a:ext cx="0" cy="102"/>
            </a:xfrm>
            <a:prstGeom prst="line">
              <a:avLst/>
            </a:prstGeom>
            <a:noFill/>
            <a:ln w="9525">
              <a:solidFill>
                <a:srgbClr val="000000"/>
              </a:solidFill>
              <a:round/>
              <a:headEnd/>
              <a:tailEnd/>
            </a:ln>
          </p:spPr>
          <p:txBody>
            <a:bodyPr/>
            <a:lstStyle/>
            <a:p>
              <a:endParaRPr lang="es-MX" dirty="0"/>
            </a:p>
          </p:txBody>
        </p:sp>
        <p:sp>
          <p:nvSpPr>
            <p:cNvPr id="85" name="Line 30"/>
            <p:cNvSpPr>
              <a:spLocks noChangeShapeType="1"/>
            </p:cNvSpPr>
            <p:nvPr/>
          </p:nvSpPr>
          <p:spPr bwMode="auto">
            <a:xfrm>
              <a:off x="3043" y="2106"/>
              <a:ext cx="0" cy="102"/>
            </a:xfrm>
            <a:prstGeom prst="line">
              <a:avLst/>
            </a:prstGeom>
            <a:noFill/>
            <a:ln w="9525">
              <a:solidFill>
                <a:srgbClr val="000000"/>
              </a:solidFill>
              <a:round/>
              <a:headEnd/>
              <a:tailEnd/>
            </a:ln>
          </p:spPr>
          <p:txBody>
            <a:bodyPr/>
            <a:lstStyle/>
            <a:p>
              <a:endParaRPr lang="es-MX" dirty="0"/>
            </a:p>
          </p:txBody>
        </p:sp>
        <p:sp>
          <p:nvSpPr>
            <p:cNvPr id="86" name="Line 31"/>
            <p:cNvSpPr>
              <a:spLocks noChangeShapeType="1"/>
            </p:cNvSpPr>
            <p:nvPr/>
          </p:nvSpPr>
          <p:spPr bwMode="auto">
            <a:xfrm>
              <a:off x="3247" y="2106"/>
              <a:ext cx="0" cy="102"/>
            </a:xfrm>
            <a:prstGeom prst="line">
              <a:avLst/>
            </a:prstGeom>
            <a:noFill/>
            <a:ln w="9525">
              <a:solidFill>
                <a:srgbClr val="000000"/>
              </a:solidFill>
              <a:round/>
              <a:headEnd/>
              <a:tailEnd/>
            </a:ln>
          </p:spPr>
          <p:txBody>
            <a:bodyPr/>
            <a:lstStyle/>
            <a:p>
              <a:endParaRPr lang="es-MX" dirty="0"/>
            </a:p>
          </p:txBody>
        </p:sp>
        <p:sp>
          <p:nvSpPr>
            <p:cNvPr id="87" name="Line 32"/>
            <p:cNvSpPr>
              <a:spLocks noChangeShapeType="1"/>
            </p:cNvSpPr>
            <p:nvPr/>
          </p:nvSpPr>
          <p:spPr bwMode="auto">
            <a:xfrm>
              <a:off x="3451" y="2106"/>
              <a:ext cx="0" cy="102"/>
            </a:xfrm>
            <a:prstGeom prst="line">
              <a:avLst/>
            </a:prstGeom>
            <a:noFill/>
            <a:ln w="9525">
              <a:solidFill>
                <a:srgbClr val="000000"/>
              </a:solidFill>
              <a:round/>
              <a:headEnd/>
              <a:tailEnd/>
            </a:ln>
          </p:spPr>
          <p:txBody>
            <a:bodyPr/>
            <a:lstStyle/>
            <a:p>
              <a:endParaRPr lang="es-MX" dirty="0"/>
            </a:p>
          </p:txBody>
        </p:sp>
        <p:sp>
          <p:nvSpPr>
            <p:cNvPr id="88" name="Line 33"/>
            <p:cNvSpPr>
              <a:spLocks noChangeShapeType="1"/>
            </p:cNvSpPr>
            <p:nvPr/>
          </p:nvSpPr>
          <p:spPr bwMode="auto">
            <a:xfrm>
              <a:off x="3622" y="2106"/>
              <a:ext cx="0" cy="102"/>
            </a:xfrm>
            <a:prstGeom prst="line">
              <a:avLst/>
            </a:prstGeom>
            <a:noFill/>
            <a:ln w="9525">
              <a:solidFill>
                <a:srgbClr val="000000"/>
              </a:solidFill>
              <a:round/>
              <a:headEnd/>
              <a:tailEnd/>
            </a:ln>
          </p:spPr>
          <p:txBody>
            <a:bodyPr/>
            <a:lstStyle/>
            <a:p>
              <a:endParaRPr lang="es-MX" dirty="0"/>
            </a:p>
          </p:txBody>
        </p:sp>
        <p:sp>
          <p:nvSpPr>
            <p:cNvPr id="89" name="Rectangle 34"/>
            <p:cNvSpPr>
              <a:spLocks noChangeArrowheads="1"/>
            </p:cNvSpPr>
            <p:nvPr/>
          </p:nvSpPr>
          <p:spPr bwMode="auto">
            <a:xfrm>
              <a:off x="1748" y="2135"/>
              <a:ext cx="102" cy="44"/>
            </a:xfrm>
            <a:prstGeom prst="rect">
              <a:avLst/>
            </a:prstGeom>
            <a:noFill/>
            <a:ln w="9525">
              <a:solidFill>
                <a:srgbClr val="000000"/>
              </a:solidFill>
              <a:miter lim="800000"/>
              <a:headEnd/>
              <a:tailEnd/>
            </a:ln>
          </p:spPr>
          <p:txBody>
            <a:bodyPr wrap="none" anchor="ctr"/>
            <a:lstStyle/>
            <a:p>
              <a:endParaRPr lang="es-MX" dirty="0"/>
            </a:p>
          </p:txBody>
        </p:sp>
        <p:sp>
          <p:nvSpPr>
            <p:cNvPr id="90" name="Rectangle 35"/>
            <p:cNvSpPr>
              <a:spLocks noChangeArrowheads="1"/>
            </p:cNvSpPr>
            <p:nvPr/>
          </p:nvSpPr>
          <p:spPr bwMode="auto">
            <a:xfrm>
              <a:off x="1919" y="2135"/>
              <a:ext cx="68" cy="44"/>
            </a:xfrm>
            <a:prstGeom prst="rect">
              <a:avLst/>
            </a:prstGeom>
            <a:noFill/>
            <a:ln w="9525">
              <a:solidFill>
                <a:srgbClr val="000000"/>
              </a:solidFill>
              <a:miter lim="800000"/>
              <a:headEnd/>
              <a:tailEnd/>
            </a:ln>
          </p:spPr>
          <p:txBody>
            <a:bodyPr wrap="none" anchor="ctr"/>
            <a:lstStyle/>
            <a:p>
              <a:endParaRPr lang="es-MX" dirty="0"/>
            </a:p>
          </p:txBody>
        </p:sp>
        <p:sp>
          <p:nvSpPr>
            <p:cNvPr id="91" name="Rectangle 36"/>
            <p:cNvSpPr>
              <a:spLocks noChangeArrowheads="1"/>
            </p:cNvSpPr>
            <p:nvPr/>
          </p:nvSpPr>
          <p:spPr bwMode="auto">
            <a:xfrm>
              <a:off x="2293" y="2135"/>
              <a:ext cx="136" cy="15"/>
            </a:xfrm>
            <a:prstGeom prst="rect">
              <a:avLst/>
            </a:prstGeom>
            <a:noFill/>
            <a:ln w="9525">
              <a:solidFill>
                <a:srgbClr val="000000"/>
              </a:solidFill>
              <a:miter lim="800000"/>
              <a:headEnd/>
              <a:tailEnd/>
            </a:ln>
          </p:spPr>
          <p:txBody>
            <a:bodyPr wrap="none" anchor="ctr"/>
            <a:lstStyle/>
            <a:p>
              <a:endParaRPr lang="es-MX" dirty="0"/>
            </a:p>
          </p:txBody>
        </p:sp>
        <p:sp>
          <p:nvSpPr>
            <p:cNvPr id="92" name="Rectangle 37"/>
            <p:cNvSpPr>
              <a:spLocks noChangeArrowheads="1"/>
            </p:cNvSpPr>
            <p:nvPr/>
          </p:nvSpPr>
          <p:spPr bwMode="auto">
            <a:xfrm>
              <a:off x="2225" y="2164"/>
              <a:ext cx="136" cy="15"/>
            </a:xfrm>
            <a:prstGeom prst="rect">
              <a:avLst/>
            </a:prstGeom>
            <a:noFill/>
            <a:ln w="9525">
              <a:solidFill>
                <a:srgbClr val="000000"/>
              </a:solidFill>
              <a:miter lim="800000"/>
              <a:headEnd/>
              <a:tailEnd/>
            </a:ln>
          </p:spPr>
          <p:txBody>
            <a:bodyPr wrap="none" anchor="ctr"/>
            <a:lstStyle/>
            <a:p>
              <a:endParaRPr lang="es-MX" dirty="0"/>
            </a:p>
          </p:txBody>
        </p:sp>
        <p:sp>
          <p:nvSpPr>
            <p:cNvPr id="93" name="Rectangle 38"/>
            <p:cNvSpPr>
              <a:spLocks noChangeArrowheads="1"/>
            </p:cNvSpPr>
            <p:nvPr/>
          </p:nvSpPr>
          <p:spPr bwMode="auto">
            <a:xfrm>
              <a:off x="2497" y="2106"/>
              <a:ext cx="69" cy="73"/>
            </a:xfrm>
            <a:prstGeom prst="rect">
              <a:avLst/>
            </a:prstGeom>
            <a:noFill/>
            <a:ln w="9525">
              <a:solidFill>
                <a:srgbClr val="000000"/>
              </a:solidFill>
              <a:miter lim="800000"/>
              <a:headEnd/>
              <a:tailEnd/>
            </a:ln>
          </p:spPr>
          <p:txBody>
            <a:bodyPr wrap="none" anchor="ctr"/>
            <a:lstStyle/>
            <a:p>
              <a:endParaRPr lang="es-MX" dirty="0"/>
            </a:p>
          </p:txBody>
        </p:sp>
        <p:sp>
          <p:nvSpPr>
            <p:cNvPr id="94" name="Rectangle 39"/>
            <p:cNvSpPr>
              <a:spLocks noChangeArrowheads="1"/>
            </p:cNvSpPr>
            <p:nvPr/>
          </p:nvSpPr>
          <p:spPr bwMode="auto">
            <a:xfrm>
              <a:off x="2702" y="2106"/>
              <a:ext cx="136" cy="73"/>
            </a:xfrm>
            <a:prstGeom prst="rect">
              <a:avLst/>
            </a:prstGeom>
            <a:noFill/>
            <a:ln w="9525">
              <a:solidFill>
                <a:srgbClr val="000000"/>
              </a:solidFill>
              <a:miter lim="800000"/>
              <a:headEnd/>
              <a:tailEnd/>
            </a:ln>
          </p:spPr>
          <p:txBody>
            <a:bodyPr wrap="none" anchor="ctr"/>
            <a:lstStyle/>
            <a:p>
              <a:endParaRPr lang="es-MX" dirty="0"/>
            </a:p>
          </p:txBody>
        </p:sp>
        <p:sp>
          <p:nvSpPr>
            <p:cNvPr id="95" name="Rectangle 40"/>
            <p:cNvSpPr>
              <a:spLocks noChangeArrowheads="1"/>
            </p:cNvSpPr>
            <p:nvPr/>
          </p:nvSpPr>
          <p:spPr bwMode="auto">
            <a:xfrm>
              <a:off x="2838" y="2135"/>
              <a:ext cx="68" cy="73"/>
            </a:xfrm>
            <a:prstGeom prst="rect">
              <a:avLst/>
            </a:prstGeom>
            <a:noFill/>
            <a:ln w="9525">
              <a:solidFill>
                <a:srgbClr val="000000"/>
              </a:solidFill>
              <a:miter lim="800000"/>
              <a:headEnd/>
              <a:tailEnd/>
            </a:ln>
          </p:spPr>
          <p:txBody>
            <a:bodyPr wrap="none" anchor="ctr"/>
            <a:lstStyle/>
            <a:p>
              <a:endParaRPr lang="es-MX" dirty="0"/>
            </a:p>
          </p:txBody>
        </p:sp>
        <p:sp>
          <p:nvSpPr>
            <p:cNvPr id="96" name="Rectangle 41"/>
            <p:cNvSpPr>
              <a:spLocks noChangeArrowheads="1"/>
            </p:cNvSpPr>
            <p:nvPr/>
          </p:nvSpPr>
          <p:spPr bwMode="auto">
            <a:xfrm>
              <a:off x="2975" y="2135"/>
              <a:ext cx="68" cy="73"/>
            </a:xfrm>
            <a:prstGeom prst="rect">
              <a:avLst/>
            </a:prstGeom>
            <a:noFill/>
            <a:ln w="9525">
              <a:solidFill>
                <a:srgbClr val="000000"/>
              </a:solidFill>
              <a:miter lim="800000"/>
              <a:headEnd/>
              <a:tailEnd/>
            </a:ln>
          </p:spPr>
          <p:txBody>
            <a:bodyPr wrap="none" anchor="ctr"/>
            <a:lstStyle/>
            <a:p>
              <a:endParaRPr lang="es-MX" dirty="0"/>
            </a:p>
          </p:txBody>
        </p:sp>
        <p:sp>
          <p:nvSpPr>
            <p:cNvPr id="97" name="Rectangle 42"/>
            <p:cNvSpPr>
              <a:spLocks noChangeArrowheads="1"/>
            </p:cNvSpPr>
            <p:nvPr/>
          </p:nvSpPr>
          <p:spPr bwMode="auto">
            <a:xfrm>
              <a:off x="3111" y="2135"/>
              <a:ext cx="68" cy="44"/>
            </a:xfrm>
            <a:prstGeom prst="rect">
              <a:avLst/>
            </a:prstGeom>
            <a:noFill/>
            <a:ln w="9525">
              <a:solidFill>
                <a:srgbClr val="000000"/>
              </a:solidFill>
              <a:miter lim="800000"/>
              <a:headEnd/>
              <a:tailEnd/>
            </a:ln>
          </p:spPr>
          <p:txBody>
            <a:bodyPr wrap="none" anchor="ctr"/>
            <a:lstStyle/>
            <a:p>
              <a:endParaRPr lang="es-MX" dirty="0"/>
            </a:p>
          </p:txBody>
        </p:sp>
        <p:sp>
          <p:nvSpPr>
            <p:cNvPr id="98" name="Rectangle 43"/>
            <p:cNvSpPr>
              <a:spLocks noChangeArrowheads="1"/>
            </p:cNvSpPr>
            <p:nvPr/>
          </p:nvSpPr>
          <p:spPr bwMode="auto">
            <a:xfrm>
              <a:off x="3485" y="2135"/>
              <a:ext cx="137" cy="15"/>
            </a:xfrm>
            <a:prstGeom prst="rect">
              <a:avLst/>
            </a:prstGeom>
            <a:noFill/>
            <a:ln w="9525">
              <a:solidFill>
                <a:srgbClr val="000000"/>
              </a:solidFill>
              <a:miter lim="800000"/>
              <a:headEnd/>
              <a:tailEnd/>
            </a:ln>
          </p:spPr>
          <p:txBody>
            <a:bodyPr wrap="none" anchor="ctr"/>
            <a:lstStyle/>
            <a:p>
              <a:endParaRPr lang="es-MX" dirty="0"/>
            </a:p>
          </p:txBody>
        </p:sp>
        <p:sp>
          <p:nvSpPr>
            <p:cNvPr id="99" name="Rectangle 44"/>
            <p:cNvSpPr>
              <a:spLocks noChangeArrowheads="1"/>
            </p:cNvSpPr>
            <p:nvPr/>
          </p:nvSpPr>
          <p:spPr bwMode="auto">
            <a:xfrm>
              <a:off x="3485" y="2164"/>
              <a:ext cx="137" cy="15"/>
            </a:xfrm>
            <a:prstGeom prst="rect">
              <a:avLst/>
            </a:prstGeom>
            <a:noFill/>
            <a:ln w="9525">
              <a:solidFill>
                <a:srgbClr val="000000"/>
              </a:solidFill>
              <a:miter lim="800000"/>
              <a:headEnd/>
              <a:tailEnd/>
            </a:ln>
          </p:spPr>
          <p:txBody>
            <a:bodyPr wrap="none" anchor="ctr"/>
            <a:lstStyle/>
            <a:p>
              <a:endParaRPr lang="es-MX" dirty="0"/>
            </a:p>
          </p:txBody>
        </p:sp>
        <p:sp>
          <p:nvSpPr>
            <p:cNvPr id="100" name="Rectangle 45"/>
            <p:cNvSpPr>
              <a:spLocks noChangeArrowheads="1"/>
            </p:cNvSpPr>
            <p:nvPr/>
          </p:nvSpPr>
          <p:spPr bwMode="auto">
            <a:xfrm>
              <a:off x="3622" y="2164"/>
              <a:ext cx="136" cy="15"/>
            </a:xfrm>
            <a:prstGeom prst="rect">
              <a:avLst/>
            </a:prstGeom>
            <a:noFill/>
            <a:ln w="9525">
              <a:solidFill>
                <a:srgbClr val="000000"/>
              </a:solidFill>
              <a:miter lim="800000"/>
              <a:headEnd/>
              <a:tailEnd/>
            </a:ln>
          </p:spPr>
          <p:txBody>
            <a:bodyPr wrap="none" anchor="ctr"/>
            <a:lstStyle/>
            <a:p>
              <a:endParaRPr lang="es-MX" dirty="0"/>
            </a:p>
          </p:txBody>
        </p:sp>
        <p:sp>
          <p:nvSpPr>
            <p:cNvPr id="101" name="Rectangle 46"/>
            <p:cNvSpPr>
              <a:spLocks noChangeArrowheads="1"/>
            </p:cNvSpPr>
            <p:nvPr/>
          </p:nvSpPr>
          <p:spPr bwMode="auto">
            <a:xfrm>
              <a:off x="3656" y="2135"/>
              <a:ext cx="136" cy="15"/>
            </a:xfrm>
            <a:prstGeom prst="rect">
              <a:avLst/>
            </a:prstGeom>
            <a:noFill/>
            <a:ln w="9525">
              <a:solidFill>
                <a:srgbClr val="000000"/>
              </a:solidFill>
              <a:miter lim="800000"/>
              <a:headEnd/>
              <a:tailEnd/>
            </a:ln>
          </p:spPr>
          <p:txBody>
            <a:bodyPr wrap="none" anchor="ctr"/>
            <a:lstStyle/>
            <a:p>
              <a:endParaRPr lang="es-MX" dirty="0"/>
            </a:p>
          </p:txBody>
        </p:sp>
        <p:sp>
          <p:nvSpPr>
            <p:cNvPr id="102" name="Freeform 47"/>
            <p:cNvSpPr>
              <a:spLocks/>
            </p:cNvSpPr>
            <p:nvPr/>
          </p:nvSpPr>
          <p:spPr bwMode="auto">
            <a:xfrm>
              <a:off x="3315" y="2179"/>
              <a:ext cx="102" cy="29"/>
            </a:xfrm>
            <a:custGeom>
              <a:avLst/>
              <a:gdLst>
                <a:gd name="T0" fmla="*/ 0 w 144"/>
                <a:gd name="T1" fmla="*/ 0 h 96"/>
                <a:gd name="T2" fmla="*/ 0 w 144"/>
                <a:gd name="T3" fmla="*/ 0 h 96"/>
                <a:gd name="T4" fmla="*/ 17 w 144"/>
                <a:gd name="T5" fmla="*/ 0 h 96"/>
                <a:gd name="T6" fmla="*/ 26 w 144"/>
                <a:gd name="T7" fmla="*/ 0 h 96"/>
                <a:gd name="T8" fmla="*/ 0 w 144"/>
                <a:gd name="T9" fmla="*/ 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 h="96">
                  <a:moveTo>
                    <a:pt x="0" y="96"/>
                  </a:moveTo>
                  <a:lnTo>
                    <a:pt x="0" y="0"/>
                  </a:lnTo>
                  <a:lnTo>
                    <a:pt x="96" y="0"/>
                  </a:lnTo>
                  <a:lnTo>
                    <a:pt x="144" y="96"/>
                  </a:lnTo>
                  <a:lnTo>
                    <a:pt x="0" y="96"/>
                  </a:lnTo>
                  <a:close/>
                </a:path>
              </a:pathLst>
            </a:custGeom>
            <a:noFill/>
            <a:ln w="9525">
              <a:solidFill>
                <a:srgbClr val="000000"/>
              </a:solidFill>
              <a:round/>
              <a:headEnd/>
              <a:tailEnd/>
            </a:ln>
            <a:effectLst/>
          </p:spPr>
          <p:txBody>
            <a:bodyPr/>
            <a:lstStyle/>
            <a:p>
              <a:endParaRPr lang="es-MX" dirty="0"/>
            </a:p>
          </p:txBody>
        </p:sp>
        <p:sp>
          <p:nvSpPr>
            <p:cNvPr id="103" name="Freeform 48"/>
            <p:cNvSpPr>
              <a:spLocks/>
            </p:cNvSpPr>
            <p:nvPr/>
          </p:nvSpPr>
          <p:spPr bwMode="auto">
            <a:xfrm>
              <a:off x="2089" y="2150"/>
              <a:ext cx="68" cy="58"/>
            </a:xfrm>
            <a:custGeom>
              <a:avLst/>
              <a:gdLst>
                <a:gd name="T0" fmla="*/ 0 w 96"/>
                <a:gd name="T1" fmla="*/ 0 h 144"/>
                <a:gd name="T2" fmla="*/ 0 w 96"/>
                <a:gd name="T3" fmla="*/ 2 h 144"/>
                <a:gd name="T4" fmla="*/ 17 w 96"/>
                <a:gd name="T5" fmla="*/ 2 h 144"/>
                <a:gd name="T6" fmla="*/ 0 w 96"/>
                <a:gd name="T7" fmla="*/ 0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44">
                  <a:moveTo>
                    <a:pt x="0" y="0"/>
                  </a:moveTo>
                  <a:lnTo>
                    <a:pt x="0" y="144"/>
                  </a:lnTo>
                  <a:lnTo>
                    <a:pt x="96" y="144"/>
                  </a:lnTo>
                  <a:lnTo>
                    <a:pt x="0" y="0"/>
                  </a:lnTo>
                  <a:close/>
                </a:path>
              </a:pathLst>
            </a:custGeom>
            <a:noFill/>
            <a:ln w="9525">
              <a:solidFill>
                <a:srgbClr val="000000"/>
              </a:solidFill>
              <a:round/>
              <a:headEnd/>
              <a:tailEnd/>
            </a:ln>
            <a:effectLst/>
          </p:spPr>
          <p:txBody>
            <a:bodyPr/>
            <a:lstStyle/>
            <a:p>
              <a:endParaRPr lang="es-MX" dirty="0"/>
            </a:p>
          </p:txBody>
        </p:sp>
        <p:sp>
          <p:nvSpPr>
            <p:cNvPr id="104" name="Freeform 49"/>
            <p:cNvSpPr>
              <a:spLocks/>
            </p:cNvSpPr>
            <p:nvPr/>
          </p:nvSpPr>
          <p:spPr bwMode="auto">
            <a:xfrm flipH="1" flipV="1">
              <a:off x="2123" y="2106"/>
              <a:ext cx="68" cy="73"/>
            </a:xfrm>
            <a:custGeom>
              <a:avLst/>
              <a:gdLst>
                <a:gd name="T0" fmla="*/ 0 w 96"/>
                <a:gd name="T1" fmla="*/ 0 h 144"/>
                <a:gd name="T2" fmla="*/ 0 w 96"/>
                <a:gd name="T3" fmla="*/ 5 h 144"/>
                <a:gd name="T4" fmla="*/ 17 w 96"/>
                <a:gd name="T5" fmla="*/ 5 h 144"/>
                <a:gd name="T6" fmla="*/ 0 w 96"/>
                <a:gd name="T7" fmla="*/ 0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 h="144">
                  <a:moveTo>
                    <a:pt x="0" y="0"/>
                  </a:moveTo>
                  <a:lnTo>
                    <a:pt x="0" y="144"/>
                  </a:lnTo>
                  <a:lnTo>
                    <a:pt x="96" y="144"/>
                  </a:lnTo>
                  <a:lnTo>
                    <a:pt x="0" y="0"/>
                  </a:lnTo>
                  <a:close/>
                </a:path>
              </a:pathLst>
            </a:custGeom>
            <a:noFill/>
            <a:ln w="9525">
              <a:solidFill>
                <a:srgbClr val="000000"/>
              </a:solidFill>
              <a:round/>
              <a:headEnd/>
              <a:tailEnd/>
            </a:ln>
            <a:effectLst/>
          </p:spPr>
          <p:txBody>
            <a:bodyPr/>
            <a:lstStyle/>
            <a:p>
              <a:endParaRPr lang="es-MX" dirty="0"/>
            </a:p>
          </p:txBody>
        </p:sp>
        <p:sp>
          <p:nvSpPr>
            <p:cNvPr id="105" name="Rectangle 50"/>
            <p:cNvSpPr>
              <a:spLocks noChangeArrowheads="1"/>
            </p:cNvSpPr>
            <p:nvPr/>
          </p:nvSpPr>
          <p:spPr bwMode="auto">
            <a:xfrm>
              <a:off x="3312" y="2135"/>
              <a:ext cx="64" cy="15"/>
            </a:xfrm>
            <a:prstGeom prst="rect">
              <a:avLst/>
            </a:prstGeom>
            <a:noFill/>
            <a:ln w="9525">
              <a:solidFill>
                <a:srgbClr val="000000"/>
              </a:solidFill>
              <a:miter lim="800000"/>
              <a:headEnd/>
              <a:tailEnd/>
            </a:ln>
          </p:spPr>
          <p:txBody>
            <a:bodyPr wrap="none" anchor="ctr"/>
            <a:lstStyle/>
            <a:p>
              <a:endParaRPr lang="es-MX" dirty="0"/>
            </a:p>
          </p:txBody>
        </p:sp>
      </p:grpSp>
      <p:pic>
        <p:nvPicPr>
          <p:cNvPr id="106" name="105 Imagen"/>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628800" y="5986259"/>
            <a:ext cx="711518" cy="537917"/>
          </a:xfrm>
          <a:prstGeom prst="rect">
            <a:avLst/>
          </a:prstGeom>
        </p:spPr>
      </p:pic>
      <p:pic>
        <p:nvPicPr>
          <p:cNvPr id="108" name="Picture 7"/>
          <p:cNvPicPr>
            <a:picLocks noChangeAspect="1" noChangeArrowheads="1"/>
          </p:cNvPicPr>
          <p:nvPr/>
        </p:nvPicPr>
        <p:blipFill>
          <a:blip r:embed="rId38" cstate="print"/>
          <a:srcRect/>
          <a:stretch>
            <a:fillRect/>
          </a:stretch>
        </p:blipFill>
        <p:spPr bwMode="auto">
          <a:xfrm>
            <a:off x="4293097" y="6922363"/>
            <a:ext cx="1296143" cy="447675"/>
          </a:xfrm>
          <a:prstGeom prst="rect">
            <a:avLst/>
          </a:prstGeom>
          <a:noFill/>
          <a:ln w="9525">
            <a:noFill/>
            <a:miter lim="800000"/>
            <a:headEnd/>
            <a:tailEnd/>
          </a:ln>
        </p:spPr>
      </p:pic>
      <p:pic>
        <p:nvPicPr>
          <p:cNvPr id="109" name="108 Imagen"/>
          <p:cNvPicPr/>
          <p:nvPr/>
        </p:nvPicPr>
        <p:blipFill>
          <a:blip r:embed="rId39" cstate="print">
            <a:clrChange>
              <a:clrFrom>
                <a:srgbClr val="FFFFFF"/>
              </a:clrFrom>
              <a:clrTo>
                <a:srgbClr val="FFFFFF">
                  <a:alpha val="0"/>
                </a:srgbClr>
              </a:clrTo>
            </a:clrChange>
          </a:blip>
          <a:srcRect/>
          <a:stretch>
            <a:fillRect/>
          </a:stretch>
        </p:blipFill>
        <p:spPr bwMode="auto">
          <a:xfrm>
            <a:off x="6128593" y="6922363"/>
            <a:ext cx="612775" cy="537845"/>
          </a:xfrm>
          <a:prstGeom prst="rect">
            <a:avLst/>
          </a:prstGeom>
          <a:noFill/>
          <a:ln w="9525">
            <a:noFill/>
            <a:miter lim="800000"/>
            <a:headEnd/>
            <a:tailEnd/>
          </a:ln>
          <a:effectLst/>
        </p:spPr>
      </p:pic>
      <p:pic>
        <p:nvPicPr>
          <p:cNvPr id="110" name="109 Imagen"/>
          <p:cNvPicPr/>
          <p:nvPr/>
        </p:nvPicPr>
        <p:blipFill>
          <a:blip r:embed="rId40" cstate="print">
            <a:clrChange>
              <a:clrFrom>
                <a:srgbClr val="FFFFFF"/>
              </a:clrFrom>
              <a:clrTo>
                <a:srgbClr val="FFFFFF">
                  <a:alpha val="0"/>
                </a:srgbClr>
              </a:clrTo>
            </a:clrChange>
          </a:blip>
          <a:stretch>
            <a:fillRect/>
          </a:stretch>
        </p:blipFill>
        <p:spPr bwMode="auto">
          <a:xfrm>
            <a:off x="307975" y="7752670"/>
            <a:ext cx="599440" cy="537845"/>
          </a:xfrm>
          <a:prstGeom prst="rect">
            <a:avLst/>
          </a:prstGeom>
          <a:noFill/>
          <a:ln>
            <a:noFill/>
          </a:ln>
        </p:spPr>
      </p:pic>
      <p:pic>
        <p:nvPicPr>
          <p:cNvPr id="111" name="Picture 12"/>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l="951" r="81523" b="67572"/>
          <a:stretch/>
        </p:blipFill>
        <p:spPr bwMode="auto">
          <a:xfrm>
            <a:off x="4585601" y="7642443"/>
            <a:ext cx="715607" cy="673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3" name="Picture 67"/>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049245" y="4921029"/>
            <a:ext cx="528652" cy="545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4" name="Picture 14" descr="http://www.sedena.gob.mx/templates/sedena/imagenes/logoSEDENA.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360713" y="7927026"/>
            <a:ext cx="1060175" cy="363489"/>
          </a:xfrm>
          <a:prstGeom prst="rect">
            <a:avLst/>
          </a:prstGeom>
          <a:noFill/>
          <a:extLst>
            <a:ext uri="{909E8E84-426E-40DD-AFC4-6F175D3DCCD1}">
              <a14:hiddenFill xmlns:a14="http://schemas.microsoft.com/office/drawing/2010/main">
                <a:solidFill>
                  <a:srgbClr val="FFFFFF"/>
                </a:solidFill>
              </a14:hiddenFill>
            </a:ext>
          </a:extLst>
        </p:spPr>
      </p:pic>
      <p:sp>
        <p:nvSpPr>
          <p:cNvPr id="116" name="115 CuadroTexto"/>
          <p:cNvSpPr txBox="1"/>
          <p:nvPr/>
        </p:nvSpPr>
        <p:spPr>
          <a:xfrm>
            <a:off x="1547719" y="1234938"/>
            <a:ext cx="4023285" cy="338554"/>
          </a:xfrm>
          <a:prstGeom prst="rect">
            <a:avLst/>
          </a:prstGeom>
          <a:noFill/>
        </p:spPr>
        <p:txBody>
          <a:bodyPr wrap="square" rtlCol="0">
            <a:spAutoFit/>
          </a:bodyPr>
          <a:lstStyle/>
          <a:p>
            <a:pPr algn="ct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ALGUNOS </a:t>
            </a:r>
            <a:r>
              <a:rPr lang="es-MX" sz="1600" b="1" dirty="0" smtClean="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CLIENTES</a:t>
            </a:r>
            <a:endPar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endParaRPr>
          </a:p>
        </p:txBody>
      </p:sp>
      <p:pic>
        <p:nvPicPr>
          <p:cNvPr id="118" name="Picture 76"/>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111620" y="4853420"/>
            <a:ext cx="913223" cy="77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61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http://ts1.mm.bing.net/th?id=H.4976034330575028&amp;w=216&amp;h=59&amp;c=7&amp;rs=1&amp;pid=1.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89040" y="2216864"/>
            <a:ext cx="1149985" cy="318770"/>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descr="C:\Documents and Settings\GUSANITO\Escritorio\Centro Nacional de capacitacion\logoCNCOD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9374" y="1887562"/>
            <a:ext cx="729508" cy="648072"/>
          </a:xfrm>
          <a:prstGeom prst="rect">
            <a:avLst/>
          </a:prstGeom>
          <a:noFill/>
          <a:ln>
            <a:noFill/>
          </a:ln>
        </p:spPr>
      </p:pic>
      <p:pic>
        <p:nvPicPr>
          <p:cNvPr id="7" name="6 Imagen" descr="http://ts2.mm.bing.net/th?id=H.4894962555160225&amp;w=60&amp;h=55&amp;c=7&amp;rs=1&amp;pid=1.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6939" y="2031578"/>
            <a:ext cx="826452" cy="576064"/>
          </a:xfrm>
          <a:prstGeom prst="rect">
            <a:avLst/>
          </a:prstGeom>
          <a:noFill/>
          <a:extLst>
            <a:ext uri="{909E8E84-426E-40DD-AFC4-6F175D3DCCD1}">
              <a14:hiddenFill xmlns:a14="http://schemas.microsoft.com/office/drawing/2010/main">
                <a:solidFill>
                  <a:srgbClr val="FFFFFF"/>
                </a:solidFill>
              </a14:hiddenFill>
            </a:ext>
          </a:extLst>
        </p:spPr>
      </p:pic>
      <p:pic>
        <p:nvPicPr>
          <p:cNvPr id="8" name="7 Imagen" descr="http://ts1.mm.bing.net/th?id=H.4537784536662380&amp;w=235&amp;h=121&amp;c=7&amp;rs=1&amp;pid=1.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98142" y="2046684"/>
            <a:ext cx="958850" cy="488950"/>
          </a:xfrm>
          <a:prstGeom prst="rect">
            <a:avLst/>
          </a:prstGeom>
          <a:noFill/>
          <a:extLst>
            <a:ext uri="{909E8E84-426E-40DD-AFC4-6F175D3DCCD1}">
              <a14:hiddenFill xmlns:a14="http://schemas.microsoft.com/office/drawing/2010/main">
                <a:solidFill>
                  <a:srgbClr val="FFFFFF"/>
                </a:solidFill>
              </a14:hiddenFill>
            </a:ext>
          </a:extLst>
        </p:spPr>
      </p:pic>
      <p:pic>
        <p:nvPicPr>
          <p:cNvPr id="9" name="8 Imagen" descr="http://www.cosmos.com.mx/m/img/4gww____.gi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1048" y="5590946"/>
            <a:ext cx="1152574" cy="47308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6437" y="4695874"/>
            <a:ext cx="1000125"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009" y="5563963"/>
            <a:ext cx="760983" cy="572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5064" y="6208042"/>
            <a:ext cx="1041450" cy="637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557" y="5521101"/>
            <a:ext cx="147478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712" y="5533666"/>
            <a:ext cx="1440235" cy="53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1"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3358" y="4551858"/>
            <a:ext cx="1315021" cy="48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5769" y="7327031"/>
            <a:ext cx="1505279" cy="537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3"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224" y="4695874"/>
            <a:ext cx="982464" cy="4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4"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1829" y="6424066"/>
            <a:ext cx="88717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91868" y="3687762"/>
            <a:ext cx="7493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6"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8617" y="4702918"/>
            <a:ext cx="1298575" cy="35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7"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89240" y="3759770"/>
            <a:ext cx="719137" cy="60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8" name="Picture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96010" y="3759770"/>
            <a:ext cx="935038" cy="42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9" name="Picture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17232" y="3039690"/>
            <a:ext cx="668908" cy="542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0" name="Picture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46939" y="2967682"/>
            <a:ext cx="625877" cy="49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1" name="Picture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1577" y="7298506"/>
            <a:ext cx="95726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2" name="Picture 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492896" y="3039690"/>
            <a:ext cx="105596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3" name="Picture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6239" y="3039690"/>
            <a:ext cx="896937"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4" name="Picture 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70451" y="7288162"/>
            <a:ext cx="854893" cy="59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5" name="Picture 2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17378" y="6478289"/>
            <a:ext cx="568762" cy="59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6" name="Picture 2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22700" y="7359847"/>
            <a:ext cx="12065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7" name="Picture 2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52736" y="3687762"/>
            <a:ext cx="7381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38" name="Picture 2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68760" y="6352058"/>
            <a:ext cx="52387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29 CuadroTexto"/>
          <p:cNvSpPr txBox="1"/>
          <p:nvPr/>
        </p:nvSpPr>
        <p:spPr>
          <a:xfrm>
            <a:off x="1547719" y="1234938"/>
            <a:ext cx="4023285" cy="584775"/>
          </a:xfrm>
          <a:prstGeom prst="rect">
            <a:avLst/>
          </a:prstGeom>
          <a:noFill/>
        </p:spPr>
        <p:txBody>
          <a:bodyPr wrap="square" rtlCol="0">
            <a:spAutoFit/>
          </a:bodyPr>
          <a:lstStyle/>
          <a:p>
            <a:pPr algn="ctr"/>
            <a:r>
              <a:rPr lang="es-MX" sz="1600" b="1" dirty="0">
                <a:solidFill>
                  <a:srgbClr val="9D4B07"/>
                </a:solidFill>
                <a:effectLst>
                  <a:outerShdw blurRad="38100" dist="38100" dir="2700000" algn="tl">
                    <a:srgbClr val="000000">
                      <a:alpha val="43137"/>
                    </a:srgbClr>
                  </a:outerShdw>
                </a:effectLst>
                <a:latin typeface="Perpetua" panose="02020502060401020303" pitchFamily="18" charset="0"/>
                <a:ea typeface="Times New Roman" pitchFamily="18" charset="0"/>
                <a:cs typeface="Arial" pitchFamily="34" charset="0"/>
              </a:rPr>
              <a:t>ALGUNOS CLIENTES DE CERTIFICACIÓN Y CAPACITACIÓN</a:t>
            </a:r>
          </a:p>
        </p:txBody>
      </p:sp>
    </p:spTree>
    <p:extLst>
      <p:ext uri="{BB962C8B-B14F-4D97-AF65-F5344CB8AC3E}">
        <p14:creationId xmlns:p14="http://schemas.microsoft.com/office/powerpoint/2010/main" val="20187894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980728" y="1403648"/>
            <a:ext cx="4968552" cy="6524863"/>
          </a:xfrm>
          <a:prstGeom prst="rect">
            <a:avLst/>
          </a:prstGeom>
          <a:noFill/>
        </p:spPr>
        <p:txBody>
          <a:bodyPr wrap="square">
            <a:spAutoFit/>
          </a:bodyPr>
          <a:lstStyle/>
          <a:p>
            <a:pPr algn="just"/>
            <a:r>
              <a:rPr lang="es-MX" sz="1600" b="1" dirty="0">
                <a:solidFill>
                  <a:srgbClr val="843F06"/>
                </a:solidFill>
                <a:latin typeface="Perpetua" panose="02020502060401020303" pitchFamily="18" charset="0"/>
                <a:ea typeface="Times New Roman"/>
                <a:cs typeface="Times New Roman"/>
              </a:rPr>
              <a:t>MISIÓN</a:t>
            </a:r>
          </a:p>
          <a:p>
            <a:pPr algn="just"/>
            <a:endParaRPr lang="es-MX" sz="1400" dirty="0" smtClean="0">
              <a:solidFill>
                <a:srgbClr val="843F06"/>
              </a:solidFill>
              <a:latin typeface="Perpetua" panose="02020502060401020303" pitchFamily="18" charset="0"/>
              <a:ea typeface="Times New Roman"/>
              <a:cs typeface="Times New Roman"/>
            </a:endParaRPr>
          </a:p>
          <a:p>
            <a:pPr algn="just"/>
            <a:r>
              <a:rPr lang="es-MX" sz="1400" dirty="0" smtClean="0">
                <a:solidFill>
                  <a:srgbClr val="843F06"/>
                </a:solidFill>
                <a:latin typeface="Perpetua" panose="02020502060401020303" pitchFamily="18" charset="0"/>
                <a:ea typeface="Times New Roman"/>
                <a:cs typeface="Times New Roman"/>
              </a:rPr>
              <a:t>Satisfacer </a:t>
            </a:r>
            <a:r>
              <a:rPr lang="es-MX" sz="1400" dirty="0">
                <a:solidFill>
                  <a:srgbClr val="843F06"/>
                </a:solidFill>
                <a:latin typeface="Perpetua" panose="02020502060401020303" pitchFamily="18" charset="0"/>
                <a:ea typeface="Times New Roman"/>
                <a:cs typeface="Times New Roman"/>
              </a:rPr>
              <a:t>las necesidades de las Organizaciones en materia de reconocimiento nacional e internacional a través de la Certificación en Sistemas Gestión bajo Normas ISO, de una manera imparcial, responsable, transparente, confiable y </a:t>
            </a:r>
            <a:r>
              <a:rPr lang="es-MX" sz="1400" dirty="0" smtClean="0">
                <a:solidFill>
                  <a:srgbClr val="843F06"/>
                </a:solidFill>
                <a:latin typeface="Perpetua" panose="02020502060401020303" pitchFamily="18" charset="0"/>
                <a:ea typeface="Times New Roman"/>
                <a:cs typeface="Times New Roman"/>
              </a:rPr>
              <a:t>ética. </a:t>
            </a:r>
            <a:endParaRPr lang="es-MX" sz="1400" dirty="0">
              <a:solidFill>
                <a:srgbClr val="843F06"/>
              </a:solidFill>
              <a:latin typeface="Perpetua" panose="02020502060401020303" pitchFamily="18" charset="0"/>
              <a:ea typeface="Times New Roman"/>
              <a:cs typeface="Times New Roman"/>
            </a:endParaRPr>
          </a:p>
          <a:p>
            <a:pPr algn="just"/>
            <a:r>
              <a:rPr lang="es-MX" sz="1400" dirty="0">
                <a:solidFill>
                  <a:srgbClr val="843F06"/>
                </a:solidFill>
                <a:latin typeface="Perpetua" panose="02020502060401020303" pitchFamily="18" charset="0"/>
                <a:ea typeface="Times New Roman"/>
                <a:cs typeface="Times New Roman"/>
              </a:rPr>
              <a:t> </a:t>
            </a:r>
            <a:endParaRPr lang="es-MX" sz="1400" dirty="0" smtClean="0">
              <a:solidFill>
                <a:srgbClr val="843F06"/>
              </a:solidFill>
              <a:latin typeface="Perpetua" panose="02020502060401020303" pitchFamily="18" charset="0"/>
              <a:ea typeface="Times New Roman"/>
              <a:cs typeface="Times New Roman"/>
            </a:endParaRPr>
          </a:p>
          <a:p>
            <a:pPr algn="just"/>
            <a:endParaRPr lang="es-MX" sz="1400" dirty="0">
              <a:solidFill>
                <a:srgbClr val="843F06"/>
              </a:solidFill>
              <a:latin typeface="Perpetua" panose="02020502060401020303" pitchFamily="18" charset="0"/>
              <a:ea typeface="Times New Roman"/>
              <a:cs typeface="Times New Roman"/>
            </a:endParaRPr>
          </a:p>
          <a:p>
            <a:pPr algn="just"/>
            <a:r>
              <a:rPr lang="es-MX" sz="1600" b="1" dirty="0">
                <a:solidFill>
                  <a:srgbClr val="843F06"/>
                </a:solidFill>
                <a:latin typeface="Perpetua" panose="02020502060401020303" pitchFamily="18" charset="0"/>
                <a:ea typeface="Times New Roman"/>
                <a:cs typeface="Times New Roman"/>
              </a:rPr>
              <a:t>VISIÓN</a:t>
            </a:r>
          </a:p>
          <a:p>
            <a:pPr algn="just"/>
            <a:endParaRPr lang="es-MX" sz="1400" dirty="0" smtClean="0">
              <a:solidFill>
                <a:srgbClr val="843F06"/>
              </a:solidFill>
              <a:latin typeface="Perpetua" panose="02020502060401020303" pitchFamily="18" charset="0"/>
              <a:ea typeface="Times New Roman"/>
              <a:cs typeface="Times New Roman"/>
            </a:endParaRPr>
          </a:p>
          <a:p>
            <a:pPr algn="just"/>
            <a:r>
              <a:rPr lang="es-MX" sz="1400" dirty="0" smtClean="0">
                <a:solidFill>
                  <a:srgbClr val="843F06"/>
                </a:solidFill>
                <a:latin typeface="Perpetua" panose="02020502060401020303" pitchFamily="18" charset="0"/>
                <a:ea typeface="Times New Roman"/>
                <a:cs typeface="Times New Roman"/>
              </a:rPr>
              <a:t>Ser </a:t>
            </a:r>
            <a:r>
              <a:rPr lang="es-MX" sz="1400" dirty="0">
                <a:solidFill>
                  <a:srgbClr val="843F06"/>
                </a:solidFill>
                <a:latin typeface="Perpetua" panose="02020502060401020303" pitchFamily="18" charset="0"/>
                <a:ea typeface="Times New Roman"/>
                <a:cs typeface="Times New Roman"/>
              </a:rPr>
              <a:t>un Organismo de Certificación a Nivel Nacional e Internacional que impulse y engrandezca a nuestro país en la Globalización de Sistemas de Gestión.</a:t>
            </a:r>
          </a:p>
          <a:p>
            <a:pPr algn="just"/>
            <a:r>
              <a:rPr lang="es-MX" sz="1400" dirty="0">
                <a:solidFill>
                  <a:srgbClr val="843F06"/>
                </a:solidFill>
                <a:latin typeface="Perpetua" panose="02020502060401020303" pitchFamily="18" charset="0"/>
                <a:ea typeface="Times New Roman"/>
                <a:cs typeface="Times New Roman"/>
              </a:rPr>
              <a:t> </a:t>
            </a:r>
            <a:endParaRPr lang="es-MX" sz="1400" dirty="0" smtClean="0">
              <a:solidFill>
                <a:srgbClr val="843F06"/>
              </a:solidFill>
              <a:latin typeface="Perpetua" panose="02020502060401020303" pitchFamily="18" charset="0"/>
              <a:ea typeface="Times New Roman"/>
              <a:cs typeface="Times New Roman"/>
            </a:endParaRPr>
          </a:p>
          <a:p>
            <a:pPr algn="just"/>
            <a:endParaRPr lang="es-MX" sz="1600" b="1" dirty="0" smtClean="0">
              <a:solidFill>
                <a:srgbClr val="843F06"/>
              </a:solidFill>
              <a:latin typeface="Perpetua" panose="02020502060401020303" pitchFamily="18" charset="0"/>
              <a:ea typeface="Times New Roman"/>
              <a:cs typeface="Times New Roman"/>
            </a:endParaRPr>
          </a:p>
          <a:p>
            <a:pPr algn="just"/>
            <a:r>
              <a:rPr lang="es-MX" sz="1600" b="1" dirty="0" smtClean="0">
                <a:solidFill>
                  <a:srgbClr val="843F06"/>
                </a:solidFill>
                <a:latin typeface="Perpetua" panose="02020502060401020303" pitchFamily="18" charset="0"/>
                <a:ea typeface="Times New Roman"/>
                <a:cs typeface="Times New Roman"/>
              </a:rPr>
              <a:t>PRINCIPIOS:</a:t>
            </a:r>
          </a:p>
          <a:p>
            <a:pPr algn="just"/>
            <a:endParaRPr lang="es-MX" sz="1600" b="1" dirty="0">
              <a:solidFill>
                <a:srgbClr val="843F06"/>
              </a:solidFill>
              <a:latin typeface="Perpetua" panose="02020502060401020303" pitchFamily="18" charset="0"/>
              <a:ea typeface="Times New Roman"/>
              <a:cs typeface="Times New Roman"/>
            </a:endParaRPr>
          </a:p>
          <a:p>
            <a:pPr algn="just"/>
            <a:r>
              <a:rPr lang="es-MX" sz="1400" dirty="0">
                <a:solidFill>
                  <a:srgbClr val="843F06"/>
                </a:solidFill>
                <a:latin typeface="Perpetua" panose="02020502060401020303" pitchFamily="18" charset="0"/>
                <a:ea typeface="Times New Roman"/>
                <a:cs typeface="Times New Roman"/>
              </a:rPr>
              <a:t>Quienes trabajamos en Q&amp;CC asumimos los siguientes principios que nos perfeccionan como personas y organización: Imparcialidad, Competencia, Responsabilidad, Transparencia, Confidencialidad, Equidad y Respuesta oportuna</a:t>
            </a:r>
            <a:r>
              <a:rPr lang="es-MX" sz="1400" dirty="0" smtClean="0">
                <a:solidFill>
                  <a:srgbClr val="843F06"/>
                </a:solidFill>
                <a:latin typeface="Perpetua" panose="02020502060401020303" pitchFamily="18" charset="0"/>
                <a:ea typeface="Times New Roman"/>
                <a:cs typeface="Times New Roman"/>
              </a:rPr>
              <a:t>.</a:t>
            </a:r>
          </a:p>
          <a:p>
            <a:pPr algn="just"/>
            <a:endParaRPr lang="es-MX" sz="1400" dirty="0">
              <a:solidFill>
                <a:srgbClr val="843F06"/>
              </a:solidFill>
              <a:latin typeface="Perpetua" panose="02020502060401020303" pitchFamily="18" charset="0"/>
              <a:ea typeface="Times New Roman"/>
              <a:cs typeface="Times New Roman"/>
            </a:endParaRPr>
          </a:p>
          <a:p>
            <a:pPr algn="just"/>
            <a:r>
              <a:rPr lang="es-MX" sz="1400" dirty="0" smtClean="0">
                <a:solidFill>
                  <a:srgbClr val="843F06"/>
                </a:solidFill>
                <a:latin typeface="Perpetua" panose="02020502060401020303" pitchFamily="18" charset="0"/>
                <a:ea typeface="Times New Roman"/>
                <a:cs typeface="Times New Roman"/>
              </a:rPr>
              <a:t>Contamos </a:t>
            </a:r>
            <a:r>
              <a:rPr lang="es-MX" sz="1400" dirty="0">
                <a:solidFill>
                  <a:srgbClr val="843F06"/>
                </a:solidFill>
                <a:latin typeface="Perpetua" panose="02020502060401020303" pitchFamily="18" charset="0"/>
                <a:ea typeface="Times New Roman"/>
                <a:cs typeface="Times New Roman"/>
              </a:rPr>
              <a:t>en la familia Q&amp;CC con personal altamente calificado que participa activamente en los C</a:t>
            </a:r>
            <a:r>
              <a:rPr lang="es-MX" sz="1400" dirty="0" smtClean="0">
                <a:solidFill>
                  <a:srgbClr val="843F06"/>
                </a:solidFill>
                <a:latin typeface="Perpetua" panose="02020502060401020303" pitchFamily="18" charset="0"/>
                <a:ea typeface="Times New Roman"/>
                <a:cs typeface="Times New Roman"/>
              </a:rPr>
              <a:t>omités </a:t>
            </a:r>
            <a:r>
              <a:rPr lang="es-MX" sz="1400" dirty="0">
                <a:solidFill>
                  <a:srgbClr val="843F06"/>
                </a:solidFill>
                <a:latin typeface="Perpetua" panose="02020502060401020303" pitchFamily="18" charset="0"/>
                <a:ea typeface="Times New Roman"/>
                <a:cs typeface="Times New Roman"/>
              </a:rPr>
              <a:t>Técnicos de </a:t>
            </a:r>
            <a:r>
              <a:rPr lang="es-MX" sz="1400" dirty="0" smtClean="0">
                <a:solidFill>
                  <a:srgbClr val="843F06"/>
                </a:solidFill>
                <a:latin typeface="Perpetua" panose="02020502060401020303" pitchFamily="18" charset="0"/>
                <a:ea typeface="Times New Roman"/>
                <a:cs typeface="Times New Roman"/>
              </a:rPr>
              <a:t>The </a:t>
            </a:r>
            <a:r>
              <a:rPr lang="es-MX" sz="1400" dirty="0">
                <a:solidFill>
                  <a:srgbClr val="843F06"/>
                </a:solidFill>
                <a:latin typeface="Perpetua" panose="02020502060401020303" pitchFamily="18" charset="0"/>
                <a:ea typeface="Times New Roman"/>
                <a:cs typeface="Times New Roman"/>
              </a:rPr>
              <a:t>International Organization for </a:t>
            </a:r>
            <a:r>
              <a:rPr lang="es-MX" sz="1400" dirty="0" smtClean="0">
                <a:solidFill>
                  <a:srgbClr val="843F06"/>
                </a:solidFill>
                <a:latin typeface="Perpetua" panose="02020502060401020303" pitchFamily="18" charset="0"/>
                <a:ea typeface="Times New Roman"/>
                <a:cs typeface="Times New Roman"/>
              </a:rPr>
              <a:t>Standardization (IS</a:t>
            </a:r>
            <a:r>
              <a:rPr lang="es-MX" sz="1400" dirty="0">
                <a:solidFill>
                  <a:srgbClr val="843F06"/>
                </a:solidFill>
                <a:latin typeface="Perpetua" panose="02020502060401020303" pitchFamily="18" charset="0"/>
                <a:ea typeface="Times New Roman"/>
                <a:cs typeface="Times New Roman"/>
              </a:rPr>
              <a:t>O</a:t>
            </a:r>
            <a:r>
              <a:rPr lang="es-MX" sz="1400" dirty="0" smtClean="0">
                <a:solidFill>
                  <a:srgbClr val="843F06"/>
                </a:solidFill>
                <a:latin typeface="Perpetua" panose="02020502060401020303" pitchFamily="18" charset="0"/>
                <a:ea typeface="Times New Roman"/>
                <a:cs typeface="Times New Roman"/>
              </a:rPr>
              <a:t>), Organización </a:t>
            </a:r>
            <a:r>
              <a:rPr lang="es-MX" sz="1400" dirty="0">
                <a:solidFill>
                  <a:srgbClr val="843F06"/>
                </a:solidFill>
                <a:latin typeface="Perpetua" panose="02020502060401020303" pitchFamily="18" charset="0"/>
                <a:ea typeface="Times New Roman"/>
                <a:cs typeface="Times New Roman"/>
              </a:rPr>
              <a:t>Internacional de </a:t>
            </a:r>
            <a:r>
              <a:rPr lang="es-MX" sz="1400" dirty="0" smtClean="0">
                <a:solidFill>
                  <a:srgbClr val="843F06"/>
                </a:solidFill>
                <a:latin typeface="Perpetua" panose="02020502060401020303" pitchFamily="18" charset="0"/>
                <a:ea typeface="Times New Roman"/>
                <a:cs typeface="Times New Roman"/>
              </a:rPr>
              <a:t>Normalización, organización </a:t>
            </a:r>
            <a:r>
              <a:rPr lang="es-MX" sz="1400" dirty="0">
                <a:solidFill>
                  <a:srgbClr val="843F06"/>
                </a:solidFill>
                <a:latin typeface="Perpetua" panose="02020502060401020303" pitchFamily="18" charset="0"/>
                <a:ea typeface="Times New Roman"/>
                <a:cs typeface="Times New Roman"/>
              </a:rPr>
              <a:t>que elabora las Normas para Sistemas de </a:t>
            </a:r>
            <a:r>
              <a:rPr lang="es-MX" sz="1400" dirty="0" smtClean="0">
                <a:solidFill>
                  <a:srgbClr val="843F06"/>
                </a:solidFill>
                <a:latin typeface="Perpetua" panose="02020502060401020303" pitchFamily="18" charset="0"/>
                <a:ea typeface="Times New Roman"/>
                <a:cs typeface="Times New Roman"/>
              </a:rPr>
              <a:t>Gestión.</a:t>
            </a:r>
            <a:endParaRPr lang="es-MX" sz="1400" dirty="0">
              <a:solidFill>
                <a:srgbClr val="843F06"/>
              </a:solidFill>
              <a:latin typeface="Perpetua" panose="02020502060401020303" pitchFamily="18" charset="0"/>
              <a:ea typeface="Times New Roman"/>
              <a:cs typeface="Times New Roman"/>
            </a:endParaRPr>
          </a:p>
          <a:p>
            <a:pPr algn="just"/>
            <a:endParaRPr lang="es-MX" sz="1600" dirty="0">
              <a:solidFill>
                <a:srgbClr val="843F06"/>
              </a:solidFill>
              <a:latin typeface="Perpetua" panose="02020502060401020303" pitchFamily="18" charset="0"/>
              <a:ea typeface="Times New Roman"/>
              <a:cs typeface="Times New Roman"/>
            </a:endParaRPr>
          </a:p>
        </p:txBody>
      </p:sp>
    </p:spTree>
    <p:extLst>
      <p:ext uri="{BB962C8B-B14F-4D97-AF65-F5344CB8AC3E}">
        <p14:creationId xmlns:p14="http://schemas.microsoft.com/office/powerpoint/2010/main" val="27709662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123" t="9822" r="34500" b="12311"/>
          <a:stretch/>
        </p:blipFill>
        <p:spPr bwMode="auto">
          <a:xfrm>
            <a:off x="3592946" y="1691680"/>
            <a:ext cx="2619471"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492" t="9915" r="33016" b="14902"/>
          <a:stretch/>
        </p:blipFill>
        <p:spPr bwMode="auto">
          <a:xfrm>
            <a:off x="2088883" y="5004048"/>
            <a:ext cx="2605814" cy="288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7484" b="6942"/>
          <a:stretch/>
        </p:blipFill>
        <p:spPr bwMode="auto">
          <a:xfrm>
            <a:off x="908720" y="1690125"/>
            <a:ext cx="2360327" cy="3025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4769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836712" y="1043608"/>
            <a:ext cx="5616624" cy="1800493"/>
          </a:xfrm>
          <a:prstGeom prst="rect">
            <a:avLst/>
          </a:prstGeom>
        </p:spPr>
        <p:txBody>
          <a:bodyPr wrap="square">
            <a:spAutoFit/>
          </a:bodyPr>
          <a:lstStyle/>
          <a:p>
            <a:pPr algn="ctr"/>
            <a:r>
              <a:rPr lang="es-MX"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SECTORES ACREDITADOS</a:t>
            </a:r>
            <a:endParaRPr lang="es-MX" b="1" dirty="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endParaRPr>
          </a:p>
          <a:p>
            <a:pPr algn="ctr"/>
            <a:endParaRPr lang="es-MX" sz="1400" dirty="0">
              <a:solidFill>
                <a:srgbClr val="843F06"/>
              </a:solidFill>
              <a:latin typeface="Perpetua" panose="02020502060401020303" pitchFamily="18" charset="0"/>
              <a:ea typeface="Times New Roman"/>
              <a:cs typeface="Times New Roman"/>
            </a:endParaRPr>
          </a:p>
          <a:p>
            <a:r>
              <a:rPr lang="es-MX" sz="1400" b="1" dirty="0" smtClean="0">
                <a:solidFill>
                  <a:srgbClr val="843F06"/>
                </a:solidFill>
                <a:latin typeface="Perpetua" panose="02020502060401020303" pitchFamily="18" charset="0"/>
                <a:ea typeface="Times New Roman"/>
                <a:cs typeface="Times New Roman"/>
              </a:rPr>
              <a:t>1. Textiles </a:t>
            </a:r>
            <a:r>
              <a:rPr lang="es-MX" sz="1400" b="1" dirty="0">
                <a:solidFill>
                  <a:srgbClr val="843F06"/>
                </a:solidFill>
                <a:latin typeface="Perpetua" panose="02020502060401020303" pitchFamily="18" charset="0"/>
                <a:ea typeface="Times New Roman"/>
                <a:cs typeface="Times New Roman"/>
              </a:rPr>
              <a:t>y productos </a:t>
            </a:r>
            <a:r>
              <a:rPr lang="es-MX" sz="1400" b="1" dirty="0" smtClean="0">
                <a:solidFill>
                  <a:srgbClr val="843F06"/>
                </a:solidFill>
                <a:latin typeface="Perpetua" panose="02020502060401020303" pitchFamily="18" charset="0"/>
                <a:ea typeface="Times New Roman"/>
                <a:cs typeface="Times New Roman"/>
              </a:rPr>
              <a:t>textiles. IAF</a:t>
            </a:r>
            <a:r>
              <a:rPr lang="es-MX" sz="1400" b="1" dirty="0">
                <a:solidFill>
                  <a:srgbClr val="843F06"/>
                </a:solidFill>
                <a:latin typeface="Perpetua" panose="02020502060401020303" pitchFamily="18" charset="0"/>
                <a:ea typeface="Times New Roman"/>
                <a:cs typeface="Times New Roman"/>
              </a:rPr>
              <a:t>: 4 </a:t>
            </a:r>
          </a:p>
          <a:p>
            <a:pPr algn="just"/>
            <a:endParaRPr lang="es-MX" sz="500" dirty="0">
              <a:solidFill>
                <a:srgbClr val="843F06"/>
              </a:solidFill>
              <a:latin typeface="Perpetua" panose="02020502060401020303" pitchFamily="18" charset="0"/>
              <a:ea typeface="Times New Roman"/>
              <a:cs typeface="Times New Roman"/>
            </a:endParaRPr>
          </a:p>
          <a:p>
            <a:pPr algn="just"/>
            <a:r>
              <a:rPr lang="es-MX" sz="1400" dirty="0">
                <a:solidFill>
                  <a:srgbClr val="843F06"/>
                </a:solidFill>
                <a:latin typeface="Perpetua" panose="02020502060401020303" pitchFamily="18" charset="0"/>
                <a:ea typeface="Times New Roman"/>
                <a:cs typeface="Times New Roman"/>
              </a:rPr>
              <a:t>Este sector incluye desde la preparación e hilado de fibras textiles, así como de tejidos textiles, el acabado de textiles y prendas de vestir, la fabricación de artículos confeccionados con textiles, excepto prendas (como ropa blanca, mantas, alfombras, cuerdas, etc.). </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9391" t="54897" r="30497" b="29347"/>
          <a:stretch/>
        </p:blipFill>
        <p:spPr bwMode="auto">
          <a:xfrm>
            <a:off x="1201478" y="7181516"/>
            <a:ext cx="4231759" cy="1062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764704" y="2822897"/>
            <a:ext cx="2837470" cy="3693319"/>
          </a:xfrm>
          <a:prstGeom prst="rect">
            <a:avLst/>
          </a:prstGeom>
          <a:noFill/>
        </p:spPr>
        <p:txBody>
          <a:bodyPr wrap="square" rtlCol="0">
            <a:spAutoFit/>
          </a:bodyPr>
          <a:lstStyle/>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Industria textil</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Preparación e hilado de fibras textiles</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tejidos textiles</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Acabado de textiles</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a:t>
            </a:r>
            <a:r>
              <a:rPr lang="es-MX" sz="1300" dirty="0" smtClean="0">
                <a:solidFill>
                  <a:srgbClr val="843F06"/>
                </a:solidFill>
                <a:latin typeface="Perpetua" panose="02020502060401020303" pitchFamily="18" charset="0"/>
                <a:ea typeface="Times New Roman"/>
                <a:cs typeface="Times New Roman"/>
              </a:rPr>
              <a:t>productos   </a:t>
            </a:r>
          </a:p>
          <a:p>
            <a:r>
              <a:rPr lang="es-MX" sz="1300" dirty="0">
                <a:solidFill>
                  <a:srgbClr val="843F06"/>
                </a:solidFill>
                <a:latin typeface="Perpetua" panose="02020502060401020303" pitchFamily="18" charset="0"/>
                <a:ea typeface="Times New Roman"/>
                <a:cs typeface="Times New Roman"/>
              </a:rPr>
              <a:t> </a:t>
            </a:r>
            <a:r>
              <a:rPr lang="es-MX" sz="1300" dirty="0" smtClean="0">
                <a:solidFill>
                  <a:srgbClr val="843F06"/>
                </a:solidFill>
                <a:latin typeface="Perpetua" panose="02020502060401020303" pitchFamily="18" charset="0"/>
                <a:ea typeface="Times New Roman"/>
                <a:cs typeface="Times New Roman"/>
              </a:rPr>
              <a:t>   textiles</a:t>
            </a:r>
            <a:endParaRPr lang="es-MX" sz="1300" dirty="0">
              <a:solidFill>
                <a:srgbClr val="843F06"/>
              </a:solidFill>
              <a:latin typeface="Perpetua" panose="02020502060401020303" pitchFamily="18" charset="0"/>
              <a:ea typeface="Times New Roman"/>
              <a:cs typeface="Times New Roman"/>
            </a:endParaRP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tejidos de punto</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artículos confeccionados con textiles, excepto prendas de vestir</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alfombras y moquetas</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cuerdas, cordeles, bramantes y redes</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telas no tejidas y artículos confeccionados con ellas, excepto prendas de vestir</a:t>
            </a:r>
          </a:p>
          <a:p>
            <a:pPr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productos textiles de uso técnico e industrial</a:t>
            </a:r>
          </a:p>
          <a:p>
            <a:endParaRPr lang="es-MX" sz="1300" dirty="0"/>
          </a:p>
        </p:txBody>
      </p:sp>
      <p:sp>
        <p:nvSpPr>
          <p:cNvPr id="3" name="2 CuadroTexto"/>
          <p:cNvSpPr txBox="1"/>
          <p:nvPr/>
        </p:nvSpPr>
        <p:spPr>
          <a:xfrm>
            <a:off x="3706526" y="2798797"/>
            <a:ext cx="2602794" cy="4293483"/>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productos textiles n.c.o.p.</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prendas de vestir en todos los materiales  </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prendas de vestir, excepto de peletería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prendas de vestir de cuero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ropa de trabajo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otras prendas de vestir exteriores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ropa interior</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otras prendas de vestir y accesorios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artículos de peletería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prendas de vestir de punto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calcetería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Confección de otras prendas de vestir de punto</a:t>
            </a:r>
          </a:p>
          <a:p>
            <a:endParaRPr lang="es-MX" sz="1300" dirty="0"/>
          </a:p>
        </p:txBody>
      </p:sp>
    </p:spTree>
    <p:extLst>
      <p:ext uri="{BB962C8B-B14F-4D97-AF65-F5344CB8AC3E}">
        <p14:creationId xmlns:p14="http://schemas.microsoft.com/office/powerpoint/2010/main" val="2660574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836712" y="1259632"/>
            <a:ext cx="5544616" cy="2088232"/>
          </a:xfrm>
        </p:spPr>
        <p:txBody>
          <a:bodyPr>
            <a:noAutofit/>
          </a:bodyPr>
          <a:lstStyle/>
          <a:p>
            <a:pPr marL="0" indent="0">
              <a:buNone/>
            </a:pPr>
            <a:endParaRPr lang="es-MX" sz="13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endParaRPr>
          </a:p>
          <a:p>
            <a:pPr marL="0" indent="0">
              <a:buNone/>
            </a:pPr>
            <a:r>
              <a:rPr lang="es-MX" sz="1300" b="1" dirty="0" smtClean="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2</a:t>
            </a:r>
            <a:r>
              <a:rPr lang="es-MX" sz="1300" dirty="0" smtClean="0">
                <a:solidFill>
                  <a:srgbClr val="843F06"/>
                </a:solidFill>
                <a:latin typeface="Perpetua" panose="02020502060401020303" pitchFamily="18" charset="0"/>
                <a:ea typeface="Times New Roman"/>
                <a:cs typeface="Times New Roman"/>
              </a:rPr>
              <a:t>.  </a:t>
            </a:r>
            <a:r>
              <a:rPr lang="es-MX" sz="1400" b="1" dirty="0">
                <a:solidFill>
                  <a:srgbClr val="843F06"/>
                </a:solidFill>
                <a:latin typeface="Perpetua" panose="02020502060401020303" pitchFamily="18" charset="0"/>
                <a:ea typeface="Times New Roman"/>
                <a:cs typeface="Times New Roman"/>
              </a:rPr>
              <a:t>Metales básicos y productos de Metal fabricados. IAF :17</a:t>
            </a:r>
          </a:p>
          <a:p>
            <a:pPr marL="171450" indent="-171450"/>
            <a:endParaRPr lang="es-MX" sz="700" dirty="0" smtClean="0">
              <a:solidFill>
                <a:srgbClr val="843F06"/>
              </a:solidFill>
              <a:latin typeface="Perpetua" panose="02020502060401020303" pitchFamily="18" charset="0"/>
              <a:ea typeface="Times New Roman"/>
              <a:cs typeface="Times New Roman"/>
            </a:endParaRPr>
          </a:p>
          <a:p>
            <a:pPr marL="0" indent="0" algn="just">
              <a:buNone/>
            </a:pPr>
            <a:r>
              <a:rPr lang="es-MX" sz="1400" dirty="0" smtClean="0">
                <a:solidFill>
                  <a:srgbClr val="843F06"/>
                </a:solidFill>
                <a:latin typeface="Perpetua" panose="02020502060401020303" pitchFamily="18" charset="0"/>
                <a:ea typeface="Times New Roman"/>
                <a:cs typeface="Times New Roman"/>
              </a:rPr>
              <a:t>Este </a:t>
            </a:r>
            <a:r>
              <a:rPr lang="es-MX" sz="1400" dirty="0">
                <a:solidFill>
                  <a:srgbClr val="843F06"/>
                </a:solidFill>
                <a:latin typeface="Perpetua" panose="02020502060401020303" pitchFamily="18" charset="0"/>
                <a:ea typeface="Times New Roman"/>
                <a:cs typeface="Times New Roman"/>
              </a:rPr>
              <a:t>sector incluye las actividades de fundición o afinado de metales férreos y no férreos a partir del mineral, lingote o chatarra mediante técnicas electrometalúrgicas y otras técnicas metalúrgicas de tratamiento. El resultado de la fundición y afinado, normalmente en forma de lingotes, se utilizan las operaciones de laminación, estirado estrucción para fabricar chapas, fletes, barras, varillas, alambre o tubos, tuberías y perfiles huecos, el forma licuada para ser piezas fundidas y otros productos de metales básicos.</a:t>
            </a:r>
          </a:p>
        </p:txBody>
      </p:sp>
      <p:sp>
        <p:nvSpPr>
          <p:cNvPr id="2" name="1 CuadroTexto"/>
          <p:cNvSpPr txBox="1"/>
          <p:nvPr/>
        </p:nvSpPr>
        <p:spPr>
          <a:xfrm>
            <a:off x="656148" y="3573755"/>
            <a:ext cx="2988876" cy="3662541"/>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Metalurgia; fabricación de productos de hierro, acero y ferroaleaciones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productos básicos de hierro, acero y ferroaleaciones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tubos, tuberías, perfiles huecos y sus accesorios, de acero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productos de primera transformación del acero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Estirado en frío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Laminación en frío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perfiles en frío por conformación con plegado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Trefilado en frío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metales preciosos y de otros metales no férreos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carpintería metálica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Reparación de productos metálicos</a:t>
            </a:r>
          </a:p>
          <a:p>
            <a:endParaRPr lang="es-MX" sz="11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920" t="47813" r="28634" b="36382"/>
          <a:stretch/>
        </p:blipFill>
        <p:spPr bwMode="auto">
          <a:xfrm>
            <a:off x="882502" y="7325832"/>
            <a:ext cx="5426818" cy="990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3861048" y="3707904"/>
            <a:ext cx="2808312" cy="3277820"/>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metales preciosos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aluminio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plomo, zinc y estaño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Producción de cobre</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Fundición de metales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Fundición de hierro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Fundición de acero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Fundición de metales ligeros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Fundición de otros metales no férreos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productos metálicos, excepto maquinaria y equipo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elementos metálicos para la construcción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estructuras metálicas y sus componentes</a:t>
            </a:r>
          </a:p>
          <a:p>
            <a:endParaRPr lang="es-MX" sz="1200" dirty="0"/>
          </a:p>
        </p:txBody>
      </p:sp>
    </p:spTree>
    <p:extLst>
      <p:ext uri="{BB962C8B-B14F-4D97-AF65-F5344CB8AC3E}">
        <p14:creationId xmlns:p14="http://schemas.microsoft.com/office/powerpoint/2010/main" val="948217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p:nvPr/>
        </p:nvPicPr>
        <p:blipFill rotWithShape="1">
          <a:blip r:embed="rId2"/>
          <a:srcRect t="40059" r="39606" b="38920"/>
          <a:stretch/>
        </p:blipFill>
        <p:spPr bwMode="auto">
          <a:xfrm>
            <a:off x="980729" y="6768244"/>
            <a:ext cx="4896544" cy="1116124"/>
          </a:xfrm>
          <a:prstGeom prst="rect">
            <a:avLst/>
          </a:prstGeom>
          <a:ln>
            <a:noFill/>
          </a:ln>
          <a:extLst>
            <a:ext uri="{53640926-AAD7-44D8-BBD7-CCE9431645EC}">
              <a14:shadowObscured xmlns:a14="http://schemas.microsoft.com/office/drawing/2010/main"/>
            </a:ext>
          </a:extLst>
        </p:spPr>
      </p:pic>
      <p:sp>
        <p:nvSpPr>
          <p:cNvPr id="8" name="7 CuadroTexto"/>
          <p:cNvSpPr txBox="1"/>
          <p:nvPr/>
        </p:nvSpPr>
        <p:spPr>
          <a:xfrm>
            <a:off x="753419" y="1979707"/>
            <a:ext cx="2880320" cy="3816429"/>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cisternas, grandes depósitos y contenedores de metal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radiadores y calderas para calefacción central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otras cisternas, grandes depósitos y contenedores de metal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generadores de vapor, excepto calderas de calefacción central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generadores de vapor, excepto calderas de calefacción central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Forja, estampación y embutición de metales; metalurgia de polvos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Tratamiento y revestimiento de metales; ingeniería mecánica por cuenta de terceros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Tratamiento y revestimiento de metales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Ingeniería mecánica por cuenta de terceros</a:t>
            </a:r>
          </a:p>
        </p:txBody>
      </p:sp>
      <p:sp>
        <p:nvSpPr>
          <p:cNvPr id="9" name="8 CuadroTexto"/>
          <p:cNvSpPr txBox="1"/>
          <p:nvPr/>
        </p:nvSpPr>
        <p:spPr>
          <a:xfrm>
            <a:off x="3861048" y="2062748"/>
            <a:ext cx="2520280" cy="4093428"/>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artículos de cuchillería y cubertería, herramientas y ferretería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artículos de cuchillería y cubertería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cerraduras y herrajes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herramientas </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productos metálicos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bidones y toneles de hierro o acero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envases y embalajes metálicos ligeros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productos de alambre, cadenas y muelles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pernos y productos de tornillería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Fabricación de otros productos metálicos n.c.o.p.</a:t>
            </a:r>
          </a:p>
          <a:p>
            <a:pPr marL="171450" indent="-171450">
              <a:buFont typeface="Arial" panose="020B0604020202020204" pitchFamily="34" charset="0"/>
              <a:buChar char="•"/>
            </a:pPr>
            <a:endParaRPr lang="es-MX" sz="1300" dirty="0">
              <a:solidFill>
                <a:srgbClr val="843F06"/>
              </a:solidFill>
              <a:latin typeface="Perpetua" panose="02020502060401020303" pitchFamily="18" charset="0"/>
              <a:ea typeface="Times New Roman"/>
              <a:cs typeface="Times New Roman"/>
            </a:endParaRPr>
          </a:p>
        </p:txBody>
      </p:sp>
      <p:sp>
        <p:nvSpPr>
          <p:cNvPr id="2" name="1 CuadroTexto"/>
          <p:cNvSpPr txBox="1"/>
          <p:nvPr/>
        </p:nvSpPr>
        <p:spPr>
          <a:xfrm>
            <a:off x="980728" y="1383903"/>
            <a:ext cx="4680521" cy="307777"/>
          </a:xfrm>
          <a:prstGeom prst="rect">
            <a:avLst/>
          </a:prstGeom>
          <a:noFill/>
        </p:spPr>
        <p:txBody>
          <a:bodyPr wrap="square" rtlCol="0">
            <a:spAutoFit/>
          </a:bodyPr>
          <a:lstStyle/>
          <a:p>
            <a:pPr lvl="0">
              <a:spcBef>
                <a:spcPct val="20000"/>
              </a:spcBef>
            </a:pPr>
            <a:r>
              <a:rPr lang="es-MX" sz="1300" b="1" dirty="0">
                <a:solidFill>
                  <a:srgbClr val="843F06"/>
                </a:solidFill>
                <a:effectLst>
                  <a:outerShdw blurRad="38100" dist="38100" dir="2700000" algn="tl">
                    <a:srgbClr val="000000">
                      <a:alpha val="43137"/>
                    </a:srgbClr>
                  </a:outerShdw>
                </a:effectLst>
                <a:latin typeface="Perpetua" panose="02020502060401020303" pitchFamily="18" charset="0"/>
                <a:ea typeface="Times New Roman"/>
                <a:cs typeface="Times New Roman"/>
              </a:rPr>
              <a:t>2</a:t>
            </a:r>
            <a:r>
              <a:rPr lang="es-MX" sz="1300" dirty="0">
                <a:solidFill>
                  <a:srgbClr val="843F06"/>
                </a:solidFill>
                <a:latin typeface="Perpetua" panose="02020502060401020303" pitchFamily="18" charset="0"/>
                <a:ea typeface="Times New Roman"/>
                <a:cs typeface="Times New Roman"/>
              </a:rPr>
              <a:t>.  </a:t>
            </a:r>
            <a:r>
              <a:rPr lang="es-MX" sz="1400" b="1" dirty="0">
                <a:solidFill>
                  <a:srgbClr val="843F06"/>
                </a:solidFill>
                <a:latin typeface="Perpetua" panose="02020502060401020303" pitchFamily="18" charset="0"/>
                <a:ea typeface="Times New Roman"/>
                <a:cs typeface="Times New Roman"/>
              </a:rPr>
              <a:t>Metales básicos y productos de Metal fabricados. IAF :</a:t>
            </a:r>
            <a:r>
              <a:rPr lang="es-MX" sz="1400" b="1" dirty="0" smtClean="0">
                <a:solidFill>
                  <a:srgbClr val="843F06"/>
                </a:solidFill>
                <a:latin typeface="Perpetua" panose="02020502060401020303" pitchFamily="18" charset="0"/>
                <a:ea typeface="Times New Roman"/>
                <a:cs typeface="Times New Roman"/>
              </a:rPr>
              <a:t>17</a:t>
            </a:r>
            <a:endParaRPr lang="es-MX" sz="1400" b="1" dirty="0">
              <a:solidFill>
                <a:srgbClr val="843F06"/>
              </a:solidFill>
              <a:latin typeface="Perpetua" panose="02020502060401020303" pitchFamily="18" charset="0"/>
              <a:ea typeface="Times New Roman"/>
              <a:cs typeface="Times New Roman"/>
            </a:endParaRPr>
          </a:p>
        </p:txBody>
      </p:sp>
    </p:spTree>
    <p:extLst>
      <p:ext uri="{BB962C8B-B14F-4D97-AF65-F5344CB8AC3E}">
        <p14:creationId xmlns:p14="http://schemas.microsoft.com/office/powerpoint/2010/main" val="2873124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908720" y="1256725"/>
            <a:ext cx="5688632" cy="2739211"/>
          </a:xfrm>
          <a:prstGeom prst="rect">
            <a:avLst/>
          </a:prstGeom>
        </p:spPr>
        <p:txBody>
          <a:bodyPr wrap="square">
            <a:spAutoFit/>
          </a:bodyPr>
          <a:lstStyle/>
          <a:p>
            <a:pPr algn="ctr"/>
            <a:endParaRPr lang="es-MX" sz="1400" b="1" dirty="0" smtClean="0">
              <a:solidFill>
                <a:srgbClr val="843F06"/>
              </a:solidFill>
              <a:latin typeface="Perpetua" panose="02020502060401020303" pitchFamily="18" charset="0"/>
              <a:ea typeface="Times New Roman"/>
              <a:cs typeface="Times New Roman"/>
            </a:endParaRPr>
          </a:p>
          <a:p>
            <a:r>
              <a:rPr lang="es-MX" sz="1400" b="1" dirty="0" smtClean="0">
                <a:solidFill>
                  <a:srgbClr val="843F06"/>
                </a:solidFill>
                <a:latin typeface="Perpetua" panose="02020502060401020303" pitchFamily="18" charset="0"/>
                <a:ea typeface="Times New Roman"/>
                <a:cs typeface="Times New Roman"/>
              </a:rPr>
              <a:t>3. Otros Servicios. IAF</a:t>
            </a:r>
            <a:r>
              <a:rPr lang="es-MX" sz="1400" b="1" dirty="0">
                <a:solidFill>
                  <a:srgbClr val="843F06"/>
                </a:solidFill>
                <a:latin typeface="Perpetua" panose="02020502060401020303" pitchFamily="18" charset="0"/>
                <a:ea typeface="Times New Roman"/>
                <a:cs typeface="Times New Roman"/>
              </a:rPr>
              <a:t>: 35 </a:t>
            </a:r>
            <a:endParaRPr lang="es-MX" sz="1400" b="1" dirty="0" smtClean="0">
              <a:solidFill>
                <a:srgbClr val="843F06"/>
              </a:solidFill>
              <a:latin typeface="Perpetua" panose="02020502060401020303" pitchFamily="18" charset="0"/>
              <a:ea typeface="Times New Roman"/>
              <a:cs typeface="Times New Roman"/>
            </a:endParaRPr>
          </a:p>
          <a:p>
            <a:pPr algn="ctr"/>
            <a:endParaRPr lang="es-MX" sz="1400" b="1" dirty="0">
              <a:solidFill>
                <a:srgbClr val="843F06"/>
              </a:solidFill>
              <a:latin typeface="Perpetua" panose="02020502060401020303" pitchFamily="18" charset="0"/>
              <a:ea typeface="Times New Roman"/>
              <a:cs typeface="Times New Roman"/>
            </a:endParaRPr>
          </a:p>
          <a:p>
            <a:pPr algn="just"/>
            <a:r>
              <a:rPr lang="es-MX" sz="1300" dirty="0">
                <a:solidFill>
                  <a:srgbClr val="843F06"/>
                </a:solidFill>
                <a:latin typeface="Perpetua" panose="02020502060401020303" pitchFamily="18" charset="0"/>
                <a:ea typeface="Times New Roman"/>
                <a:cs typeface="Times New Roman"/>
              </a:rPr>
              <a:t>Este sector  incluye desde  la representación jurídica de los intereses de una parte contra los de otra, ejercida o supervisada, sea o no ante tribunales u otros órganos judiciales, por letrados pertenecientes al colegio de abogados, como la representación y asistencia letrada ejercida en causas civiles, penales o en relación con conflictos laborales, también la preparación de documentos jurídicos como estatutos sociales, escrituras de constitución y otros documentos similares relacionados con la constitución de sociedades, patentes y derechos de autor, preparación de escrituras, testamentos, fideicomisos, etc., así como otras actividades de fedatarios públicos, notarios de derecho civil, alguaciles, árbitros y mediadores,  también los servicios de contabilidad y teneduría de libros, como la auditoría de documentos contables, la preparación de balances y la teneduría de libros.</a:t>
            </a:r>
          </a:p>
        </p:txBody>
      </p:sp>
      <p:sp>
        <p:nvSpPr>
          <p:cNvPr id="7" name="6 CuadroTexto"/>
          <p:cNvSpPr txBox="1"/>
          <p:nvPr/>
        </p:nvSpPr>
        <p:spPr>
          <a:xfrm>
            <a:off x="692696" y="4133850"/>
            <a:ext cx="2736304" cy="3139321"/>
          </a:xfrm>
          <a:prstGeom prst="rect">
            <a:avLst/>
          </a:prstGeom>
          <a:noFill/>
        </p:spPr>
        <p:txBody>
          <a:bodyPr wrap="square" rtlCol="0">
            <a:spAutoFit/>
          </a:bodyPr>
          <a:lstStyle/>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jurídicas y de contabilidad</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 Actividades jurídicas</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contabilidad, teneduría de libros, auditoría y asesoría fiscal</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consultoría de gestión empresarial</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Relaciones públicas y comunicación</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de consultoría de gestión empresarial</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Publicidad y estudios de mercado.</a:t>
            </a:r>
          </a:p>
          <a:p>
            <a:pPr marL="171450" indent="-171450" algn="just">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Agencias de publicidad</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de apoyo a las empresas n.c.o.p.</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envasado y empaquetado</a:t>
            </a:r>
          </a:p>
          <a:p>
            <a:pPr marL="171450" indent="-171450">
              <a:buFont typeface="Arial" panose="020B0604020202020204" pitchFamily="34" charset="0"/>
              <a:buChar char="•"/>
            </a:pPr>
            <a:endParaRPr lang="es-MX" sz="1300" dirty="0">
              <a:solidFill>
                <a:srgbClr val="843F06"/>
              </a:solidFill>
              <a:latin typeface="Perpetua" panose="02020502060401020303" pitchFamily="18" charset="0"/>
              <a:ea typeface="Times New Roman"/>
              <a:cs typeface="Times New Roman"/>
            </a:endParaRPr>
          </a:p>
        </p:txBody>
      </p:sp>
      <p:sp>
        <p:nvSpPr>
          <p:cNvPr id="3" name="2 CuadroTexto"/>
          <p:cNvSpPr txBox="1"/>
          <p:nvPr/>
        </p:nvSpPr>
        <p:spPr>
          <a:xfrm>
            <a:off x="3573016" y="4133850"/>
            <a:ext cx="2880320" cy="3462486"/>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Servicios de representación de medios de comunicación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limpieza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Limpieza general de edificios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de limpieza industrial y de edificios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de limpieza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jardinería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administrativas de oficina y otras actividades auxiliares a las empresas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administrativas y auxiliares de oficina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Servicios administrativos combinados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fotocopiado, preparación de documentos y otras actividades especializadas de oficina</a:t>
            </a:r>
          </a:p>
          <a:p>
            <a:pPr marL="171450" indent="-171450">
              <a:buFont typeface="Arial" panose="020B0604020202020204" pitchFamily="34" charset="0"/>
              <a:buChar char="•"/>
            </a:pPr>
            <a:endParaRPr lang="es-MX" sz="1300" dirty="0">
              <a:solidFill>
                <a:srgbClr val="843F06"/>
              </a:solidFill>
              <a:latin typeface="Perpetua" panose="02020502060401020303" pitchFamily="18" charset="0"/>
              <a:ea typeface="Times New Roman"/>
              <a:cs typeface="Times New Roman"/>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28" y="7316955"/>
            <a:ext cx="5495375" cy="113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939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828327" y="2118786"/>
            <a:ext cx="2727919" cy="3893374"/>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Estudio de mercado y realización de encuestas de opinión pública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Estudio de mercado y realización de encuestas de opinión pública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profesionales, científicas y técnicas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diseño especializado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diseño especializado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traducción e interpretación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Otras actividades profesionales, científicas y técnicas n.c.o.p.</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relacionadas con el empleo</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las agencias de colocación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apoyo a las empresas n.c.o.p.</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las agencias de cobros y de información </a:t>
            </a:r>
            <a:r>
              <a:rPr lang="es-MX" sz="1300" dirty="0" smtClean="0">
                <a:solidFill>
                  <a:srgbClr val="843F06"/>
                </a:solidFill>
                <a:latin typeface="Perpetua" panose="02020502060401020303" pitchFamily="18" charset="0"/>
                <a:ea typeface="Times New Roman"/>
                <a:cs typeface="Times New Roman"/>
              </a:rPr>
              <a:t>comercial</a:t>
            </a:r>
            <a:endParaRPr lang="es-MX" sz="1300" dirty="0">
              <a:solidFill>
                <a:srgbClr val="843F06"/>
              </a:solidFill>
              <a:latin typeface="Perpetua" panose="02020502060401020303" pitchFamily="18" charset="0"/>
              <a:ea typeface="Times New Roman"/>
              <a:cs typeface="Times New Roman"/>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16" y="6878351"/>
            <a:ext cx="1728192" cy="115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3439"/>
          <a:stretch/>
        </p:blipFill>
        <p:spPr bwMode="auto">
          <a:xfrm>
            <a:off x="2633646" y="6870160"/>
            <a:ext cx="2032994" cy="1150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441" y="6883672"/>
            <a:ext cx="1520412" cy="1144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CuadroTexto"/>
          <p:cNvSpPr txBox="1"/>
          <p:nvPr/>
        </p:nvSpPr>
        <p:spPr>
          <a:xfrm>
            <a:off x="3636639" y="2118786"/>
            <a:ext cx="2816697" cy="3293209"/>
          </a:xfrm>
          <a:prstGeom prst="rect">
            <a:avLst/>
          </a:prstGeom>
          <a:noFill/>
        </p:spPr>
        <p:txBody>
          <a:bodyPr wrap="square" rtlCol="0">
            <a:spAutoFit/>
          </a:bodyPr>
          <a:lstStyle/>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las empresas de trabajo temporal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las empresas de trabajo temporal</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Otra provisión de recursos humanos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seguridad e investigación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seguridad privada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Servicios de sistemas de seguridad</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 Actividades de investigación</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Servicios a edificios y actividades de jardinería</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Servicios integrales a edificios e instalaciones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Actividades de los centros de llamadas</a:t>
            </a:r>
          </a:p>
          <a:p>
            <a:pPr marL="171450" indent="-171450">
              <a:buFont typeface="Arial" panose="020B0604020202020204" pitchFamily="34" charset="0"/>
              <a:buChar char="•"/>
            </a:pPr>
            <a:r>
              <a:rPr lang="es-MX" sz="1300" dirty="0">
                <a:solidFill>
                  <a:srgbClr val="843F06"/>
                </a:solidFill>
                <a:latin typeface="Perpetua" panose="02020502060401020303" pitchFamily="18" charset="0"/>
                <a:ea typeface="Times New Roman"/>
                <a:cs typeface="Times New Roman"/>
              </a:rPr>
              <a:t>Organización de convenciones y ferias de </a:t>
            </a:r>
            <a:r>
              <a:rPr lang="es-MX" sz="1300" dirty="0" smtClean="0">
                <a:solidFill>
                  <a:srgbClr val="843F06"/>
                </a:solidFill>
                <a:latin typeface="Perpetua" panose="02020502060401020303" pitchFamily="18" charset="0"/>
                <a:ea typeface="Times New Roman"/>
                <a:cs typeface="Times New Roman"/>
              </a:rPr>
              <a:t>muestras</a:t>
            </a:r>
            <a:endParaRPr lang="es-MX" sz="1300" dirty="0">
              <a:solidFill>
                <a:srgbClr val="843F06"/>
              </a:solidFill>
              <a:latin typeface="Perpetua" panose="02020502060401020303" pitchFamily="18" charset="0"/>
              <a:ea typeface="Times New Roman"/>
              <a:cs typeface="Times New Roman"/>
            </a:endParaRPr>
          </a:p>
        </p:txBody>
      </p:sp>
      <p:sp>
        <p:nvSpPr>
          <p:cNvPr id="2" name="1 CuadroTexto"/>
          <p:cNvSpPr txBox="1"/>
          <p:nvPr/>
        </p:nvSpPr>
        <p:spPr>
          <a:xfrm>
            <a:off x="1124744" y="1325677"/>
            <a:ext cx="3816424" cy="307777"/>
          </a:xfrm>
          <a:prstGeom prst="rect">
            <a:avLst/>
          </a:prstGeom>
          <a:noFill/>
        </p:spPr>
        <p:txBody>
          <a:bodyPr wrap="square" rtlCol="0">
            <a:spAutoFit/>
          </a:bodyPr>
          <a:lstStyle/>
          <a:p>
            <a:r>
              <a:rPr lang="es-MX" sz="1400" b="1" dirty="0">
                <a:solidFill>
                  <a:srgbClr val="843F06"/>
                </a:solidFill>
                <a:latin typeface="Perpetua" panose="02020502060401020303" pitchFamily="18" charset="0"/>
                <a:ea typeface="Times New Roman"/>
                <a:cs typeface="Times New Roman"/>
              </a:rPr>
              <a:t>3. Otros Servicios. IAF: 35 </a:t>
            </a:r>
          </a:p>
        </p:txBody>
      </p:sp>
      <p:sp>
        <p:nvSpPr>
          <p:cNvPr id="3" name="2 CuadroTexto"/>
          <p:cNvSpPr txBox="1"/>
          <p:nvPr/>
        </p:nvSpPr>
        <p:spPr>
          <a:xfrm>
            <a:off x="980728" y="1763688"/>
            <a:ext cx="3601988" cy="307777"/>
          </a:xfrm>
          <a:prstGeom prst="rect">
            <a:avLst/>
          </a:prstGeom>
          <a:noFill/>
        </p:spPr>
        <p:txBody>
          <a:bodyPr wrap="square" rtlCol="0">
            <a:spAutoFit/>
          </a:bodyPr>
          <a:lstStyle/>
          <a:p>
            <a:r>
              <a:rPr lang="es-MX" sz="1400" dirty="0">
                <a:solidFill>
                  <a:srgbClr val="843F06"/>
                </a:solidFill>
                <a:latin typeface="Perpetua" panose="02020502060401020303" pitchFamily="18" charset="0"/>
                <a:ea typeface="Times New Roman"/>
                <a:cs typeface="Times New Roman"/>
              </a:rPr>
              <a:t>Este sector  </a:t>
            </a:r>
            <a:r>
              <a:rPr lang="es-MX" sz="1400" dirty="0" smtClean="0">
                <a:solidFill>
                  <a:srgbClr val="843F06"/>
                </a:solidFill>
                <a:latin typeface="Perpetua" panose="02020502060401020303" pitchFamily="18" charset="0"/>
                <a:ea typeface="Times New Roman"/>
                <a:cs typeface="Times New Roman"/>
              </a:rPr>
              <a:t>incluye:</a:t>
            </a:r>
            <a:endParaRPr lang="es-MX" sz="1400" dirty="0"/>
          </a:p>
        </p:txBody>
      </p:sp>
    </p:spTree>
    <p:extLst>
      <p:ext uri="{BB962C8B-B14F-4D97-AF65-F5344CB8AC3E}">
        <p14:creationId xmlns:p14="http://schemas.microsoft.com/office/powerpoint/2010/main" val="726779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1354</TotalTime>
  <Words>5638</Words>
  <Application>Microsoft Office PowerPoint</Application>
  <PresentationFormat>Presentación en pantalla (4:3)</PresentationFormat>
  <Paragraphs>561</Paragraphs>
  <Slides>27</Slides>
  <Notes>1</Notes>
  <HiddenSlides>0</HiddenSlides>
  <MMClips>0</MMClips>
  <ScaleCrop>false</ScaleCrop>
  <HeadingPairs>
    <vt:vector size="8" baseType="variant">
      <vt:variant>
        <vt:lpstr>Fuentes usadas</vt:lpstr>
      </vt:variant>
      <vt:variant>
        <vt:i4>5</vt:i4>
      </vt:variant>
      <vt:variant>
        <vt:lpstr>Tema</vt:lpstr>
      </vt:variant>
      <vt:variant>
        <vt:i4>2</vt:i4>
      </vt:variant>
      <vt:variant>
        <vt:lpstr>Servidores OLE incrustados</vt:lpstr>
      </vt:variant>
      <vt:variant>
        <vt:i4>1</vt:i4>
      </vt:variant>
      <vt:variant>
        <vt:lpstr>Títulos de diapositiva</vt:lpstr>
      </vt:variant>
      <vt:variant>
        <vt:i4>27</vt:i4>
      </vt:variant>
    </vt:vector>
  </HeadingPairs>
  <TitlesOfParts>
    <vt:vector size="35" baseType="lpstr">
      <vt:lpstr>Arial</vt:lpstr>
      <vt:lpstr>Calibri</vt:lpstr>
      <vt:lpstr>Century Gothic</vt:lpstr>
      <vt:lpstr>Perpetua</vt:lpstr>
      <vt:lpstr>Times New Roman</vt:lpstr>
      <vt:lpstr>Tema de Office</vt:lpstr>
      <vt:lpstr>Diseño personalizado</vt:lpstr>
      <vt:lpstr>Imagen de mapa de bits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María Guadalupe González Marín</dc:creator>
  <cp:lastModifiedBy>rufino ostria palacios</cp:lastModifiedBy>
  <cp:revision>111</cp:revision>
  <cp:lastPrinted>2015-05-13T15:55:24Z</cp:lastPrinted>
  <dcterms:created xsi:type="dcterms:W3CDTF">2014-08-31T22:48:18Z</dcterms:created>
  <dcterms:modified xsi:type="dcterms:W3CDTF">2018-06-07T23:21:41Z</dcterms:modified>
</cp:coreProperties>
</file>